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1584" y="-1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D84E0F-74EC-47B2-BFA5-EEDB99F7E2F6}" type="datetimeFigureOut">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8384ED-4B6B-4111-AA02-DB1B85BA5762}" type="slidenum">
              <a:rPr kumimoji="1" lang="ja-JP" altLang="en-US" smtClean="0"/>
              <a:t>‹#›</a:t>
            </a:fld>
            <a:endParaRPr kumimoji="1" lang="ja-JP" altLang="en-US"/>
          </a:p>
        </p:txBody>
      </p:sp>
    </p:spTree>
    <p:extLst>
      <p:ext uri="{BB962C8B-B14F-4D97-AF65-F5344CB8AC3E}">
        <p14:creationId xmlns:p14="http://schemas.microsoft.com/office/powerpoint/2010/main" val="180677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BD45846D-5737-B66A-FCE3-5C45AA9D2F8C}"/>
              </a:ext>
            </a:extLst>
          </p:cNvPr>
          <p:cNvGrpSpPr/>
          <p:nvPr userDrawn="1"/>
        </p:nvGrpSpPr>
        <p:grpSpPr>
          <a:xfrm>
            <a:off x="576937" y="556941"/>
            <a:ext cx="5792780" cy="8268716"/>
            <a:chOff x="576937" y="556941"/>
            <a:chExt cx="5792780" cy="8268716"/>
          </a:xfrm>
        </p:grpSpPr>
        <p:sp>
          <p:nvSpPr>
            <p:cNvPr id="5" name="テキスト ボックス 4">
              <a:extLst>
                <a:ext uri="{FF2B5EF4-FFF2-40B4-BE49-F238E27FC236}">
                  <a16:creationId xmlns:a16="http://schemas.microsoft.com/office/drawing/2014/main" id="{E3087B6B-6860-0EB1-12BA-DF416BAB58CD}"/>
                </a:ext>
              </a:extLst>
            </p:cNvPr>
            <p:cNvSpPr txBox="1"/>
            <p:nvPr/>
          </p:nvSpPr>
          <p:spPr>
            <a:xfrm>
              <a:off x="576937" y="900936"/>
              <a:ext cx="3530134" cy="369332"/>
            </a:xfrm>
            <a:prstGeom prst="rect">
              <a:avLst/>
            </a:prstGeom>
            <a:noFill/>
          </p:spPr>
          <p:txBody>
            <a:bodyPr wrap="none" rtlCol="0">
              <a:spAutoFit/>
            </a:bodyPr>
            <a:lstStyle/>
            <a:p>
              <a:r>
                <a:rPr kumimoji="1" lang="ja-JP" altLang="en-US" dirty="0">
                  <a:solidFill>
                    <a:srgbClr val="FF6600"/>
                  </a:solidFill>
                  <a:latin typeface="メイリオ" panose="020B0604030504040204" pitchFamily="50" charset="-128"/>
                  <a:ea typeface="メイリオ" panose="020B0604030504040204" pitchFamily="50" charset="-128"/>
                </a:rPr>
                <a:t>ジェットコースターのしくみ</a:t>
              </a:r>
              <a:r>
                <a:rPr kumimoji="1" lang="en-US" altLang="ja-JP" dirty="0">
                  <a:solidFill>
                    <a:srgbClr val="FF6600"/>
                  </a:solidFill>
                  <a:latin typeface="メイリオ" panose="020B0604030504040204" pitchFamily="50" charset="-128"/>
                  <a:ea typeface="メイリオ" panose="020B0604030504040204" pitchFamily="50" charset="-128"/>
                </a:rPr>
                <a:t>(1)</a:t>
              </a:r>
              <a:endParaRPr kumimoji="1" lang="ja-JP" altLang="en-US" dirty="0">
                <a:solidFill>
                  <a:srgbClr val="FF66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E97C474-8312-FCB4-69ED-2B270EC4F126}"/>
                </a:ext>
              </a:extLst>
            </p:cNvPr>
            <p:cNvSpPr txBox="1"/>
            <p:nvPr/>
          </p:nvSpPr>
          <p:spPr>
            <a:xfrm>
              <a:off x="1222474" y="618496"/>
              <a:ext cx="1569660"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ゆうえんちのしくみ</a:t>
              </a:r>
            </a:p>
          </p:txBody>
        </p:sp>
        <p:pic>
          <p:nvPicPr>
            <p:cNvPr id="8" name="図 7">
              <a:extLst>
                <a:ext uri="{FF2B5EF4-FFF2-40B4-BE49-F238E27FC236}">
                  <a16:creationId xmlns:a16="http://schemas.microsoft.com/office/drawing/2014/main" id="{7074FD23-2DD3-47E4-8356-7E15B74A7C0C}"/>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44880" y="556941"/>
              <a:ext cx="338554" cy="338554"/>
            </a:xfrm>
            <a:prstGeom prst="rect">
              <a:avLst/>
            </a:prstGeom>
          </p:spPr>
        </p:pic>
        <p:sp>
          <p:nvSpPr>
            <p:cNvPr id="9" name="テキスト ボックス 8">
              <a:extLst>
                <a:ext uri="{FF2B5EF4-FFF2-40B4-BE49-F238E27FC236}">
                  <a16:creationId xmlns:a16="http://schemas.microsoft.com/office/drawing/2014/main" id="{1523F312-AEEB-8339-7633-D03CF55EEBEC}"/>
                </a:ext>
              </a:extLst>
            </p:cNvPr>
            <p:cNvSpPr txBox="1"/>
            <p:nvPr/>
          </p:nvSpPr>
          <p:spPr>
            <a:xfrm>
              <a:off x="4820829" y="582999"/>
              <a:ext cx="492443"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ねん</a:t>
              </a:r>
            </a:p>
          </p:txBody>
        </p:sp>
        <p:sp>
          <p:nvSpPr>
            <p:cNvPr id="10" name="テキスト ボックス 9">
              <a:extLst>
                <a:ext uri="{FF2B5EF4-FFF2-40B4-BE49-F238E27FC236}">
                  <a16:creationId xmlns:a16="http://schemas.microsoft.com/office/drawing/2014/main" id="{3A217409-0FA8-8CCA-1439-D71572F92328}"/>
                </a:ext>
              </a:extLst>
            </p:cNvPr>
            <p:cNvSpPr txBox="1"/>
            <p:nvPr/>
          </p:nvSpPr>
          <p:spPr>
            <a:xfrm>
              <a:off x="5716783" y="582999"/>
              <a:ext cx="492443"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くみ</a:t>
              </a:r>
            </a:p>
          </p:txBody>
        </p:sp>
        <p:sp>
          <p:nvSpPr>
            <p:cNvPr id="13" name="テキスト ボックス 12">
              <a:extLst>
                <a:ext uri="{FF2B5EF4-FFF2-40B4-BE49-F238E27FC236}">
                  <a16:creationId xmlns:a16="http://schemas.microsoft.com/office/drawing/2014/main" id="{052943CB-B9CE-20E8-9869-4B361BD9A36A}"/>
                </a:ext>
              </a:extLst>
            </p:cNvPr>
            <p:cNvSpPr txBox="1"/>
            <p:nvPr/>
          </p:nvSpPr>
          <p:spPr>
            <a:xfrm>
              <a:off x="4137904" y="939800"/>
              <a:ext cx="646331"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なまえ</a:t>
              </a:r>
            </a:p>
          </p:txBody>
        </p:sp>
        <p:cxnSp>
          <p:nvCxnSpPr>
            <p:cNvPr id="15" name="直線コネクタ 14">
              <a:extLst>
                <a:ext uri="{FF2B5EF4-FFF2-40B4-BE49-F238E27FC236}">
                  <a16:creationId xmlns:a16="http://schemas.microsoft.com/office/drawing/2014/main" id="{A382FCAF-E047-15A2-F0DE-0C6B669F3CD8}"/>
                </a:ext>
              </a:extLst>
            </p:cNvPr>
            <p:cNvCxnSpPr>
              <a:cxnSpLocks/>
            </p:cNvCxnSpPr>
            <p:nvPr/>
          </p:nvCxnSpPr>
          <p:spPr>
            <a:xfrm>
              <a:off x="4224866" y="792262"/>
              <a:ext cx="198436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8A1BED0-B458-86C6-EA66-1D56E923D401}"/>
                </a:ext>
              </a:extLst>
            </p:cNvPr>
            <p:cNvCxnSpPr>
              <a:cxnSpLocks/>
            </p:cNvCxnSpPr>
            <p:nvPr/>
          </p:nvCxnSpPr>
          <p:spPr>
            <a:xfrm>
              <a:off x="4231549" y="1147807"/>
              <a:ext cx="198436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8FA6EAF-AF58-486A-0E8B-D50E82794C46}"/>
                </a:ext>
              </a:extLst>
            </p:cNvPr>
            <p:cNvSpPr/>
            <p:nvPr/>
          </p:nvSpPr>
          <p:spPr>
            <a:xfrm>
              <a:off x="701367" y="186388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ボックス 20">
              <a:extLst>
                <a:ext uri="{FF2B5EF4-FFF2-40B4-BE49-F238E27FC236}">
                  <a16:creationId xmlns:a16="http://schemas.microsoft.com/office/drawing/2014/main" id="{F1359609-9FEF-7905-6D2C-DA4D72AAA8F7}"/>
                </a:ext>
              </a:extLst>
            </p:cNvPr>
            <p:cNvSpPr txBox="1"/>
            <p:nvPr/>
          </p:nvSpPr>
          <p:spPr>
            <a:xfrm>
              <a:off x="683896" y="1834441"/>
              <a:ext cx="263214" cy="276999"/>
            </a:xfrm>
            <a:prstGeom prst="rect">
              <a:avLst/>
            </a:prstGeom>
            <a:noFill/>
          </p:spPr>
          <p:txBody>
            <a:bodyPr wrap="none" rtlCol="0">
              <a:spAutoFit/>
            </a:bodyPr>
            <a:lstStyle/>
            <a:p>
              <a:r>
                <a:rPr kumimoji="1" lang="en-US" altLang="ja-JP" sz="1200" dirty="0">
                  <a:solidFill>
                    <a:schemeClr val="bg1"/>
                  </a:solidFill>
                </a:rPr>
                <a:t>1</a:t>
              </a:r>
              <a:endParaRPr kumimoji="1" lang="ja-JP" altLang="en-US" sz="1200" dirty="0">
                <a:solidFill>
                  <a:schemeClr val="bg1"/>
                </a:solidFill>
              </a:endParaRPr>
            </a:p>
          </p:txBody>
        </p:sp>
        <p:sp>
          <p:nvSpPr>
            <p:cNvPr id="22" name="テキスト ボックス 21">
              <a:extLst>
                <a:ext uri="{FF2B5EF4-FFF2-40B4-BE49-F238E27FC236}">
                  <a16:creationId xmlns:a16="http://schemas.microsoft.com/office/drawing/2014/main" id="{D914EB68-5410-57D5-D9AB-17C86026F7BA}"/>
                </a:ext>
              </a:extLst>
            </p:cNvPr>
            <p:cNvSpPr txBox="1"/>
            <p:nvPr/>
          </p:nvSpPr>
          <p:spPr>
            <a:xfrm>
              <a:off x="883920" y="1816059"/>
              <a:ext cx="548579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どのようなジェットコースターに のってみたいですか。のってみたいジェットコースターの</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えを かきましょう。</a:t>
              </a:r>
            </a:p>
          </p:txBody>
        </p:sp>
        <p:sp>
          <p:nvSpPr>
            <p:cNvPr id="23" name="四角形: 角を丸くする 22">
              <a:extLst>
                <a:ext uri="{FF2B5EF4-FFF2-40B4-BE49-F238E27FC236}">
                  <a16:creationId xmlns:a16="http://schemas.microsoft.com/office/drawing/2014/main" id="{AE31FE3C-8D03-94F6-643E-AFBF2BBDF28D}"/>
                </a:ext>
              </a:extLst>
            </p:cNvPr>
            <p:cNvSpPr/>
            <p:nvPr/>
          </p:nvSpPr>
          <p:spPr>
            <a:xfrm>
              <a:off x="683896" y="2347936"/>
              <a:ext cx="5525330" cy="3342448"/>
            </a:xfrm>
            <a:prstGeom prst="roundRect">
              <a:avLst>
                <a:gd name="adj" fmla="val 2913"/>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B3DE0D6-F88F-9BCF-EA77-DC09351A37A8}"/>
                </a:ext>
              </a:extLst>
            </p:cNvPr>
            <p:cNvSpPr/>
            <p:nvPr/>
          </p:nvSpPr>
          <p:spPr>
            <a:xfrm>
              <a:off x="701367" y="582247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ボックス 24">
              <a:extLst>
                <a:ext uri="{FF2B5EF4-FFF2-40B4-BE49-F238E27FC236}">
                  <a16:creationId xmlns:a16="http://schemas.microsoft.com/office/drawing/2014/main" id="{09FAFA7E-A279-A69E-348A-E99093F11AB7}"/>
                </a:ext>
              </a:extLst>
            </p:cNvPr>
            <p:cNvSpPr txBox="1"/>
            <p:nvPr/>
          </p:nvSpPr>
          <p:spPr>
            <a:xfrm>
              <a:off x="683896" y="5793031"/>
              <a:ext cx="263214" cy="276999"/>
            </a:xfrm>
            <a:prstGeom prst="rect">
              <a:avLst/>
            </a:prstGeom>
            <a:noFill/>
          </p:spPr>
          <p:txBody>
            <a:bodyPr wrap="none" rtlCol="0">
              <a:spAutoFit/>
            </a:bodyPr>
            <a:lstStyle/>
            <a:p>
              <a:r>
                <a:rPr kumimoji="1" lang="en-US" altLang="ja-JP" sz="1200" dirty="0">
                  <a:solidFill>
                    <a:schemeClr val="bg1"/>
                  </a:solidFill>
                </a:rPr>
                <a:t>2</a:t>
              </a:r>
              <a:endParaRPr kumimoji="1" lang="ja-JP" altLang="en-US" sz="1200" dirty="0">
                <a:solidFill>
                  <a:schemeClr val="bg1"/>
                </a:solidFill>
              </a:endParaRPr>
            </a:p>
          </p:txBody>
        </p:sp>
        <p:sp>
          <p:nvSpPr>
            <p:cNvPr id="26" name="テキスト ボックス 25">
              <a:extLst>
                <a:ext uri="{FF2B5EF4-FFF2-40B4-BE49-F238E27FC236}">
                  <a16:creationId xmlns:a16="http://schemas.microsoft.com/office/drawing/2014/main" id="{050C350E-9B0D-9823-CDB7-E0948294BB45}"/>
                </a:ext>
              </a:extLst>
            </p:cNvPr>
            <p:cNvSpPr txBox="1"/>
            <p:nvPr/>
          </p:nvSpPr>
          <p:spPr>
            <a:xfrm>
              <a:off x="929203" y="6819678"/>
              <a:ext cx="5101076"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ジェットコースターがカーブをまがるときに、レールからおちないのは なぜですか。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3BDCA50-487B-8896-FA22-EC24AE48419B}"/>
                </a:ext>
              </a:extLst>
            </p:cNvPr>
            <p:cNvSpPr txBox="1"/>
            <p:nvPr/>
          </p:nvSpPr>
          <p:spPr>
            <a:xfrm>
              <a:off x="919480" y="5773207"/>
              <a:ext cx="527259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ジェットコースターは、どのようにして さいしょのさかを のぼりますか。いちぎょうで</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かきましょう。</a:t>
              </a:r>
            </a:p>
          </p:txBody>
        </p:sp>
        <p:sp>
          <p:nvSpPr>
            <p:cNvPr id="30" name="四角形: 角を丸くする 29">
              <a:extLst>
                <a:ext uri="{FF2B5EF4-FFF2-40B4-BE49-F238E27FC236}">
                  <a16:creationId xmlns:a16="http://schemas.microsoft.com/office/drawing/2014/main" id="{FF70C07C-B795-3ACF-1AB8-A8C74D04D9C7}"/>
                </a:ext>
              </a:extLst>
            </p:cNvPr>
            <p:cNvSpPr/>
            <p:nvPr/>
          </p:nvSpPr>
          <p:spPr>
            <a:xfrm>
              <a:off x="683896" y="6296357"/>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9F805D2-7A59-B1CD-7012-834258113BF0}"/>
                </a:ext>
              </a:extLst>
            </p:cNvPr>
            <p:cNvSpPr/>
            <p:nvPr/>
          </p:nvSpPr>
          <p:spPr>
            <a:xfrm>
              <a:off x="701367" y="6864904"/>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ボックス 31">
              <a:extLst>
                <a:ext uri="{FF2B5EF4-FFF2-40B4-BE49-F238E27FC236}">
                  <a16:creationId xmlns:a16="http://schemas.microsoft.com/office/drawing/2014/main" id="{E75F00D5-97FE-91C1-9936-CD11AE03AC39}"/>
                </a:ext>
              </a:extLst>
            </p:cNvPr>
            <p:cNvSpPr txBox="1"/>
            <p:nvPr/>
          </p:nvSpPr>
          <p:spPr>
            <a:xfrm>
              <a:off x="683896" y="6835460"/>
              <a:ext cx="263214" cy="276999"/>
            </a:xfrm>
            <a:prstGeom prst="rect">
              <a:avLst/>
            </a:prstGeom>
            <a:noFill/>
          </p:spPr>
          <p:txBody>
            <a:bodyPr wrap="none" rtlCol="0">
              <a:spAutoFit/>
            </a:bodyPr>
            <a:lstStyle/>
            <a:p>
              <a:r>
                <a:rPr kumimoji="1" lang="en-US" altLang="ja-JP" sz="1200" dirty="0">
                  <a:solidFill>
                    <a:schemeClr val="bg1"/>
                  </a:solidFill>
                </a:rPr>
                <a:t>3</a:t>
              </a:r>
              <a:endParaRPr kumimoji="1" lang="ja-JP" altLang="en-US" sz="1200" dirty="0">
                <a:solidFill>
                  <a:schemeClr val="bg1"/>
                </a:solidFill>
              </a:endParaRPr>
            </a:p>
          </p:txBody>
        </p:sp>
        <p:sp>
          <p:nvSpPr>
            <p:cNvPr id="33" name="星: 5 pt 32">
              <a:extLst>
                <a:ext uri="{FF2B5EF4-FFF2-40B4-BE49-F238E27FC236}">
                  <a16:creationId xmlns:a16="http://schemas.microsoft.com/office/drawing/2014/main" id="{C77C2BCA-C706-D59A-059A-610E561F5E93}"/>
                </a:ext>
              </a:extLst>
            </p:cNvPr>
            <p:cNvSpPr/>
            <p:nvPr/>
          </p:nvSpPr>
          <p:spPr>
            <a:xfrm>
              <a:off x="691701" y="1299455"/>
              <a:ext cx="237443" cy="237443"/>
            </a:xfrm>
            <a:prstGeom prst="star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396AA43-140C-A3E3-F885-B8386D2E5375}"/>
                </a:ext>
              </a:extLst>
            </p:cNvPr>
            <p:cNvSpPr txBox="1"/>
            <p:nvPr/>
          </p:nvSpPr>
          <p:spPr>
            <a:xfrm>
              <a:off x="883920" y="1272103"/>
              <a:ext cx="5059398"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いかのしつもんに こたえましょう。いろいろな かんがえかたや こたえがあります。</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おもったことを かいてみましょう。</a:t>
              </a:r>
            </a:p>
          </p:txBody>
        </p:sp>
        <p:sp>
          <p:nvSpPr>
            <p:cNvPr id="35" name="四角形: 角を丸くする 34">
              <a:extLst>
                <a:ext uri="{FF2B5EF4-FFF2-40B4-BE49-F238E27FC236}">
                  <a16:creationId xmlns:a16="http://schemas.microsoft.com/office/drawing/2014/main" id="{6E789547-6832-BDF6-1071-B9F827FF2956}"/>
                </a:ext>
              </a:extLst>
            </p:cNvPr>
            <p:cNvSpPr/>
            <p:nvPr/>
          </p:nvSpPr>
          <p:spPr>
            <a:xfrm>
              <a:off x="683896" y="7350670"/>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4566F61B-DC6C-2E9E-D838-6F605F2CA161}"/>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DC955D4-2247-8ABA-1AC9-03537C1FA301}"/>
                </a:ext>
              </a:extLst>
            </p:cNvPr>
            <p:cNvCxnSpPr>
              <a:cxnSpLocks/>
            </p:cNvCxnSpPr>
            <p:nvPr/>
          </p:nvCxnSpPr>
          <p:spPr>
            <a:xfrm flipH="1">
              <a:off x="2792134" y="731193"/>
              <a:ext cx="1124546"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54C3DC8F-7D0D-3980-31EE-372DD3C8903E}"/>
                </a:ext>
              </a:extLst>
            </p:cNvPr>
            <p:cNvSpPr txBox="1"/>
            <p:nvPr/>
          </p:nvSpPr>
          <p:spPr>
            <a:xfrm>
              <a:off x="929203" y="7885432"/>
              <a:ext cx="52293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ジェットコースターは、のりばで とまるときに、ブレーキをつかいます。ブレーキは、</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どこにありますか。</a:t>
              </a:r>
              <a:endParaRPr kumimoji="1" lang="en-US" altLang="ja-JP" sz="1000"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0CC38BE8-3F7E-502E-7196-A7B72FBF5803}"/>
                </a:ext>
              </a:extLst>
            </p:cNvPr>
            <p:cNvSpPr/>
            <p:nvPr/>
          </p:nvSpPr>
          <p:spPr>
            <a:xfrm>
              <a:off x="701367" y="7930658"/>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a:extLst>
                <a:ext uri="{FF2B5EF4-FFF2-40B4-BE49-F238E27FC236}">
                  <a16:creationId xmlns:a16="http://schemas.microsoft.com/office/drawing/2014/main" id="{E81E99CF-49A7-3870-459F-7D83BCF4DF96}"/>
                </a:ext>
              </a:extLst>
            </p:cNvPr>
            <p:cNvSpPr txBox="1"/>
            <p:nvPr/>
          </p:nvSpPr>
          <p:spPr>
            <a:xfrm>
              <a:off x="683896" y="7901214"/>
              <a:ext cx="263214" cy="276999"/>
            </a:xfrm>
            <a:prstGeom prst="rect">
              <a:avLst/>
            </a:prstGeom>
            <a:noFill/>
          </p:spPr>
          <p:txBody>
            <a:bodyPr wrap="none" rtlCol="0">
              <a:spAutoFit/>
            </a:bodyPr>
            <a:lstStyle/>
            <a:p>
              <a:r>
                <a:rPr kumimoji="1" lang="en-US" altLang="ja-JP" sz="1200" dirty="0">
                  <a:solidFill>
                    <a:schemeClr val="bg1"/>
                  </a:solidFill>
                </a:rPr>
                <a:t>4</a:t>
              </a:r>
              <a:endParaRPr kumimoji="1" lang="ja-JP" altLang="en-US" sz="1200" dirty="0">
                <a:solidFill>
                  <a:schemeClr val="bg1"/>
                </a:solidFill>
              </a:endParaRPr>
            </a:p>
          </p:txBody>
        </p:sp>
        <p:sp>
          <p:nvSpPr>
            <p:cNvPr id="48" name="四角形: 角を丸くする 47">
              <a:extLst>
                <a:ext uri="{FF2B5EF4-FFF2-40B4-BE49-F238E27FC236}">
                  <a16:creationId xmlns:a16="http://schemas.microsoft.com/office/drawing/2014/main" id="{4CEF1772-E710-3DCD-69BA-FF941343E1A3}"/>
                </a:ext>
              </a:extLst>
            </p:cNvPr>
            <p:cNvSpPr/>
            <p:nvPr/>
          </p:nvSpPr>
          <p:spPr>
            <a:xfrm>
              <a:off x="690579" y="8404983"/>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67141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4D84E0F-74EC-47B2-BFA5-EEDB99F7E2F6}" type="datetimeFigureOut">
              <a:rPr kumimoji="1" lang="ja-JP" altLang="en-US" smtClean="0"/>
              <a:t>2025/7/21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58384ED-4B6B-4111-AA02-DB1B85BA5762}" type="slidenum">
              <a:rPr kumimoji="1" lang="ja-JP" altLang="en-US" smtClean="0"/>
              <a:t>‹#›</a:t>
            </a:fld>
            <a:endParaRPr kumimoji="1" lang="ja-JP" altLang="en-US"/>
          </a:p>
        </p:txBody>
      </p:sp>
    </p:spTree>
    <p:extLst>
      <p:ext uri="{BB962C8B-B14F-4D97-AF65-F5344CB8AC3E}">
        <p14:creationId xmlns:p14="http://schemas.microsoft.com/office/powerpoint/2010/main" val="3562215567"/>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D0393F07-5B03-C340-D13D-5424B669CE00}"/>
              </a:ext>
            </a:extLst>
          </p:cNvPr>
          <p:cNvSpPr txBox="1"/>
          <p:nvPr/>
        </p:nvSpPr>
        <p:spPr>
          <a:xfrm>
            <a:off x="771525" y="7429500"/>
            <a:ext cx="5314950"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65405FF-E120-8D31-9DB3-60FE78577613}"/>
              </a:ext>
            </a:extLst>
          </p:cNvPr>
          <p:cNvSpPr txBox="1"/>
          <p:nvPr/>
        </p:nvSpPr>
        <p:spPr>
          <a:xfrm>
            <a:off x="771525" y="8483600"/>
            <a:ext cx="5314950"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353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1D990A3-A01B-CFA7-77E1-5EAF92C921AB}"/>
              </a:ext>
            </a:extLst>
          </p:cNvPr>
          <p:cNvSpPr txBox="1"/>
          <p:nvPr/>
        </p:nvSpPr>
        <p:spPr>
          <a:xfrm>
            <a:off x="883920" y="616046"/>
            <a:ext cx="2298130" cy="276999"/>
          </a:xfrm>
          <a:prstGeom prst="rect">
            <a:avLst/>
          </a:prstGeom>
          <a:noFill/>
        </p:spPr>
        <p:txBody>
          <a:bodyPr wrap="none" rtlCol="0">
            <a:spAutoFit/>
          </a:bodyPr>
          <a:lstStyle/>
          <a:p>
            <a:r>
              <a:rPr kumimoji="1" lang="en-US" altLang="ja-JP" sz="1200" dirty="0">
                <a:solidFill>
                  <a:schemeClr val="accent5"/>
                </a:solidFill>
                <a:latin typeface="メイリオ" panose="020B0604030504040204" pitchFamily="50" charset="-128"/>
                <a:ea typeface="メイリオ" panose="020B0604030504040204" pitchFamily="50" charset="-128"/>
              </a:rPr>
              <a:t>Power Point</a:t>
            </a:r>
            <a:r>
              <a:rPr kumimoji="1" lang="ja-JP" altLang="en-US" sz="1200" dirty="0">
                <a:solidFill>
                  <a:schemeClr val="accent5"/>
                </a:solidFill>
                <a:latin typeface="メイリオ" panose="020B0604030504040204" pitchFamily="50" charset="-128"/>
                <a:ea typeface="メイリオ" panose="020B0604030504040204" pitchFamily="50" charset="-128"/>
              </a:rPr>
              <a:t>ファイルの使い方</a:t>
            </a:r>
          </a:p>
        </p:txBody>
      </p:sp>
      <p:cxnSp>
        <p:nvCxnSpPr>
          <p:cNvPr id="27" name="直線コネクタ 26">
            <a:extLst>
              <a:ext uri="{FF2B5EF4-FFF2-40B4-BE49-F238E27FC236}">
                <a16:creationId xmlns:a16="http://schemas.microsoft.com/office/drawing/2014/main" id="{5B6F259D-C059-EE69-9BD4-DBAF28ABDB7D}"/>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8B9CFBC-4881-14EC-C15D-6F33C6FE2D59}"/>
              </a:ext>
            </a:extLst>
          </p:cNvPr>
          <p:cNvCxnSpPr>
            <a:cxnSpLocks/>
          </p:cNvCxnSpPr>
          <p:nvPr/>
        </p:nvCxnSpPr>
        <p:spPr>
          <a:xfrm flipH="1">
            <a:off x="3186771" y="731193"/>
            <a:ext cx="3029138"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3AF641B1-376C-F2BD-E4B2-6EBE1D299436}"/>
              </a:ext>
            </a:extLst>
          </p:cNvPr>
          <p:cNvSpPr txBox="1"/>
          <p:nvPr/>
        </p:nvSpPr>
        <p:spPr>
          <a:xfrm>
            <a:off x="601856" y="1106905"/>
            <a:ext cx="5288627" cy="861774"/>
          </a:xfrm>
          <a:prstGeom prst="rect">
            <a:avLst/>
          </a:prstGeom>
          <a:noFill/>
        </p:spPr>
        <p:txBody>
          <a:bodyPr wrap="none" rtlCol="0">
            <a:spAutoFit/>
          </a:bodyPr>
          <a:lstStyle/>
          <a:p>
            <a:r>
              <a:rPr kumimoji="1" lang="ja-JP" altLang="en-US" sz="1000" b="1" u="sng" dirty="0">
                <a:latin typeface="メイリオ" panose="020B0604030504040204" pitchFamily="50" charset="-128"/>
                <a:ea typeface="メイリオ" panose="020B0604030504040204" pitchFamily="50" charset="-128"/>
              </a:rPr>
              <a:t>回答の入力方法</a:t>
            </a:r>
            <a:endParaRPr kumimoji="1" lang="en-US" altLang="ja-JP" sz="1000" b="1" u="sng"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Power Point</a:t>
            </a:r>
            <a:r>
              <a:rPr kumimoji="1" lang="ja-JP" altLang="en-US" sz="1000" dirty="0">
                <a:latin typeface="メイリオ" panose="020B0604030504040204" pitchFamily="50" charset="-128"/>
                <a:ea typeface="メイリオ" panose="020B0604030504040204" pitchFamily="50" charset="-128"/>
              </a:rPr>
              <a:t>ファイルは、通常画面では問題文等を編集できないようになっています。</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文章で回答する設問にはテキストボックスが設定されていますので、選択したうえで</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文章を入力してください。</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絵などで回答する場合は、枠内に直接描きこんでください。</a:t>
            </a:r>
          </a:p>
        </p:txBody>
      </p:sp>
      <p:sp>
        <p:nvSpPr>
          <p:cNvPr id="35" name="テキスト ボックス 34">
            <a:extLst>
              <a:ext uri="{FF2B5EF4-FFF2-40B4-BE49-F238E27FC236}">
                <a16:creationId xmlns:a16="http://schemas.microsoft.com/office/drawing/2014/main" id="{D566E7C0-57B7-137F-7BD0-61079C900475}"/>
              </a:ext>
            </a:extLst>
          </p:cNvPr>
          <p:cNvSpPr txBox="1"/>
          <p:nvPr/>
        </p:nvSpPr>
        <p:spPr>
          <a:xfrm>
            <a:off x="601855" y="2182539"/>
            <a:ext cx="5827236" cy="1477328"/>
          </a:xfrm>
          <a:prstGeom prst="rect">
            <a:avLst/>
          </a:prstGeom>
          <a:noFill/>
        </p:spPr>
        <p:txBody>
          <a:bodyPr wrap="none" rtlCol="0">
            <a:spAutoFit/>
          </a:bodyPr>
          <a:lstStyle/>
          <a:p>
            <a:r>
              <a:rPr kumimoji="1" lang="ja-JP" altLang="en-US" sz="1000" b="1" u="sng" dirty="0">
                <a:latin typeface="メイリオ" panose="020B0604030504040204" pitchFamily="50" charset="-128"/>
                <a:ea typeface="メイリオ" panose="020B0604030504040204" pitchFamily="50" charset="-128"/>
              </a:rPr>
              <a:t>問題文の編集方法</a:t>
            </a:r>
            <a:endParaRPr kumimoji="1" lang="en-US" altLang="ja-JP" sz="1000" b="1" u="sng"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以下の手順で編集してください。</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1. </a:t>
            </a:r>
            <a:r>
              <a:rPr kumimoji="1" lang="ja-JP" altLang="en-US" sz="1000" dirty="0">
                <a:latin typeface="メイリオ" panose="020B0604030504040204" pitchFamily="50" charset="-128"/>
                <a:ea typeface="メイリオ" panose="020B0604030504040204" pitchFamily="50" charset="-128"/>
              </a:rPr>
              <a:t>上部のリボンから「表示」を選択する。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2. </a:t>
            </a:r>
            <a:r>
              <a:rPr kumimoji="1" lang="ja-JP" altLang="en-US" sz="1000" dirty="0">
                <a:latin typeface="メイリオ" panose="020B0604030504040204" pitchFamily="50" charset="-128"/>
                <a:ea typeface="メイリオ" panose="020B0604030504040204" pitchFamily="50" charset="-128"/>
              </a:rPr>
              <a:t>「マスター表示」のカテゴリーにある「スライドマスター」を選択する。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3. </a:t>
            </a:r>
            <a:r>
              <a:rPr kumimoji="1" lang="ja-JP" altLang="en-US" sz="1000" dirty="0">
                <a:latin typeface="メイリオ" panose="020B0604030504040204" pitchFamily="50" charset="-128"/>
                <a:ea typeface="メイリオ" panose="020B0604030504040204" pitchFamily="50" charset="-128"/>
              </a:rPr>
              <a:t>問題文が記載されているページを編集する。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4. </a:t>
            </a:r>
            <a:r>
              <a:rPr kumimoji="1" lang="ja-JP" altLang="en-US" sz="1000" dirty="0">
                <a:latin typeface="メイリオ" panose="020B0604030504040204" pitchFamily="50" charset="-128"/>
                <a:ea typeface="メイリオ" panose="020B0604030504040204" pitchFamily="50" charset="-128"/>
              </a:rPr>
              <a:t>「スライドマスター」タブから、「マスター表示を閉じる」を選択する。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問題文だけではなく、レイアウトを編集すると、テキストボックスの設定がズレてしまいます。</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レイアウトを変更した場合は、マスター表示を閉じた後、テキストボックスの位置を修正してく</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ださい。</a:t>
            </a:r>
          </a:p>
        </p:txBody>
      </p:sp>
    </p:spTree>
    <p:extLst>
      <p:ext uri="{BB962C8B-B14F-4D97-AF65-F5344CB8AC3E}">
        <p14:creationId xmlns:p14="http://schemas.microsoft.com/office/powerpoint/2010/main" val="342345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7416D60-EACC-A3C3-8B44-214EC07716A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6390" y="5591956"/>
            <a:ext cx="2035214" cy="1071375"/>
          </a:xfrm>
          <a:prstGeom prst="rect">
            <a:avLst/>
          </a:prstGeom>
        </p:spPr>
      </p:pic>
      <p:sp>
        <p:nvSpPr>
          <p:cNvPr id="5" name="テキスト ボックス 4">
            <a:extLst>
              <a:ext uri="{FF2B5EF4-FFF2-40B4-BE49-F238E27FC236}">
                <a16:creationId xmlns:a16="http://schemas.microsoft.com/office/drawing/2014/main" id="{FDB2EEDB-AC0A-FC31-AE0C-FDF14BC0D4B8}"/>
              </a:ext>
            </a:extLst>
          </p:cNvPr>
          <p:cNvSpPr txBox="1"/>
          <p:nvPr/>
        </p:nvSpPr>
        <p:spPr>
          <a:xfrm>
            <a:off x="576937" y="900936"/>
            <a:ext cx="3530134" cy="369332"/>
          </a:xfrm>
          <a:prstGeom prst="rect">
            <a:avLst/>
          </a:prstGeom>
          <a:noFill/>
        </p:spPr>
        <p:txBody>
          <a:bodyPr wrap="none" rtlCol="0">
            <a:spAutoFit/>
          </a:bodyPr>
          <a:lstStyle/>
          <a:p>
            <a:r>
              <a:rPr kumimoji="1" lang="ja-JP" altLang="en-US" dirty="0">
                <a:solidFill>
                  <a:srgbClr val="FF6600"/>
                </a:solidFill>
                <a:latin typeface="メイリオ" panose="020B0604030504040204" pitchFamily="50" charset="-128"/>
                <a:ea typeface="メイリオ" panose="020B0604030504040204" pitchFamily="50" charset="-128"/>
              </a:rPr>
              <a:t>ジェットコースターのしくみ</a:t>
            </a:r>
            <a:r>
              <a:rPr kumimoji="1" lang="en-US" altLang="ja-JP" dirty="0">
                <a:solidFill>
                  <a:srgbClr val="FF6600"/>
                </a:solidFill>
                <a:latin typeface="メイリオ" panose="020B0604030504040204" pitchFamily="50" charset="-128"/>
                <a:ea typeface="メイリオ" panose="020B0604030504040204" pitchFamily="50" charset="-128"/>
              </a:rPr>
              <a:t>(1)</a:t>
            </a:r>
            <a:endParaRPr kumimoji="1" lang="ja-JP" altLang="en-US" dirty="0">
              <a:solidFill>
                <a:srgbClr val="FF66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4EF615D-5908-123C-8A61-5677935CD659}"/>
              </a:ext>
            </a:extLst>
          </p:cNvPr>
          <p:cNvSpPr txBox="1"/>
          <p:nvPr/>
        </p:nvSpPr>
        <p:spPr>
          <a:xfrm>
            <a:off x="1222474" y="618496"/>
            <a:ext cx="1569660"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ゆうえんちのしくみ</a:t>
            </a:r>
          </a:p>
        </p:txBody>
      </p:sp>
      <p:pic>
        <p:nvPicPr>
          <p:cNvPr id="7" name="図 6">
            <a:extLst>
              <a:ext uri="{FF2B5EF4-FFF2-40B4-BE49-F238E27FC236}">
                <a16:creationId xmlns:a16="http://schemas.microsoft.com/office/drawing/2014/main" id="{A1F94954-2BA0-0EFC-9C30-C716B2602DA9}"/>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44880" y="556941"/>
            <a:ext cx="338554" cy="338554"/>
          </a:xfrm>
          <a:prstGeom prst="rect">
            <a:avLst/>
          </a:prstGeom>
        </p:spPr>
      </p:pic>
      <p:sp>
        <p:nvSpPr>
          <p:cNvPr id="13" name="正方形/長方形 12">
            <a:extLst>
              <a:ext uri="{FF2B5EF4-FFF2-40B4-BE49-F238E27FC236}">
                <a16:creationId xmlns:a16="http://schemas.microsoft.com/office/drawing/2014/main" id="{9B9E8870-EEA0-4041-6163-8BE8042B58F1}"/>
              </a:ext>
            </a:extLst>
          </p:cNvPr>
          <p:cNvSpPr/>
          <p:nvPr/>
        </p:nvSpPr>
        <p:spPr>
          <a:xfrm>
            <a:off x="701367" y="257508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ボックス 13">
            <a:extLst>
              <a:ext uri="{FF2B5EF4-FFF2-40B4-BE49-F238E27FC236}">
                <a16:creationId xmlns:a16="http://schemas.microsoft.com/office/drawing/2014/main" id="{90E08789-2087-F396-BDB4-B8FC56D19B6F}"/>
              </a:ext>
            </a:extLst>
          </p:cNvPr>
          <p:cNvSpPr txBox="1"/>
          <p:nvPr/>
        </p:nvSpPr>
        <p:spPr>
          <a:xfrm>
            <a:off x="683896" y="2545641"/>
            <a:ext cx="263214" cy="276999"/>
          </a:xfrm>
          <a:prstGeom prst="rect">
            <a:avLst/>
          </a:prstGeom>
          <a:noFill/>
        </p:spPr>
        <p:txBody>
          <a:bodyPr wrap="none" rtlCol="0">
            <a:spAutoFit/>
          </a:bodyPr>
          <a:lstStyle/>
          <a:p>
            <a:r>
              <a:rPr kumimoji="1" lang="en-US" altLang="ja-JP" sz="1200" dirty="0">
                <a:solidFill>
                  <a:schemeClr val="bg1"/>
                </a:solidFill>
              </a:rPr>
              <a:t>1</a:t>
            </a:r>
            <a:endParaRPr kumimoji="1" lang="ja-JP" altLang="en-US" sz="1200" dirty="0">
              <a:solidFill>
                <a:schemeClr val="bg1"/>
              </a:solidFill>
            </a:endParaRPr>
          </a:p>
        </p:txBody>
      </p:sp>
      <p:sp>
        <p:nvSpPr>
          <p:cNvPr id="15" name="テキスト ボックス 14">
            <a:extLst>
              <a:ext uri="{FF2B5EF4-FFF2-40B4-BE49-F238E27FC236}">
                <a16:creationId xmlns:a16="http://schemas.microsoft.com/office/drawing/2014/main" id="{8C5FD885-029F-EE94-582E-A34D159CDA64}"/>
              </a:ext>
            </a:extLst>
          </p:cNvPr>
          <p:cNvSpPr txBox="1"/>
          <p:nvPr/>
        </p:nvSpPr>
        <p:spPr>
          <a:xfrm>
            <a:off x="883920" y="2527259"/>
            <a:ext cx="548579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どのようなジェットコースターに のってみたいですか。のってみたいジェットコースターの</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えを かきましょう。</a:t>
            </a:r>
          </a:p>
        </p:txBody>
      </p:sp>
      <p:sp>
        <p:nvSpPr>
          <p:cNvPr id="16" name="四角形: 角を丸くする 15">
            <a:extLst>
              <a:ext uri="{FF2B5EF4-FFF2-40B4-BE49-F238E27FC236}">
                <a16:creationId xmlns:a16="http://schemas.microsoft.com/office/drawing/2014/main" id="{3A32BF51-3519-D865-1273-60BE83B8D68E}"/>
              </a:ext>
            </a:extLst>
          </p:cNvPr>
          <p:cNvSpPr/>
          <p:nvPr/>
        </p:nvSpPr>
        <p:spPr>
          <a:xfrm>
            <a:off x="683896" y="3060852"/>
            <a:ext cx="5525330" cy="770531"/>
          </a:xfrm>
          <a:prstGeom prst="roundRect">
            <a:avLst>
              <a:gd name="adj" fmla="val 9506"/>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887A583-C9F1-9576-4C33-02DFE6152868}"/>
              </a:ext>
            </a:extLst>
          </p:cNvPr>
          <p:cNvSpPr/>
          <p:nvPr/>
        </p:nvSpPr>
        <p:spPr>
          <a:xfrm>
            <a:off x="701367" y="391747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id="{D744D316-DFDA-7A31-215B-EE30772B111B}"/>
              </a:ext>
            </a:extLst>
          </p:cNvPr>
          <p:cNvSpPr txBox="1"/>
          <p:nvPr/>
        </p:nvSpPr>
        <p:spPr>
          <a:xfrm>
            <a:off x="683896" y="3888031"/>
            <a:ext cx="263214" cy="276999"/>
          </a:xfrm>
          <a:prstGeom prst="rect">
            <a:avLst/>
          </a:prstGeom>
          <a:noFill/>
        </p:spPr>
        <p:txBody>
          <a:bodyPr wrap="none" rtlCol="0">
            <a:spAutoFit/>
          </a:bodyPr>
          <a:lstStyle/>
          <a:p>
            <a:r>
              <a:rPr kumimoji="1" lang="en-US" altLang="ja-JP" sz="1200" dirty="0">
                <a:solidFill>
                  <a:schemeClr val="bg1"/>
                </a:solidFill>
              </a:rPr>
              <a:t>2</a:t>
            </a:r>
            <a:endParaRPr kumimoji="1" lang="ja-JP" altLang="en-US" sz="1200" dirty="0">
              <a:solidFill>
                <a:schemeClr val="bg1"/>
              </a:solidFill>
            </a:endParaRPr>
          </a:p>
        </p:txBody>
      </p:sp>
      <p:sp>
        <p:nvSpPr>
          <p:cNvPr id="20" name="テキスト ボックス 19">
            <a:extLst>
              <a:ext uri="{FF2B5EF4-FFF2-40B4-BE49-F238E27FC236}">
                <a16:creationId xmlns:a16="http://schemas.microsoft.com/office/drawing/2014/main" id="{1F9B4860-377C-64FB-A46A-360E17BC4DC3}"/>
              </a:ext>
            </a:extLst>
          </p:cNvPr>
          <p:cNvSpPr txBox="1"/>
          <p:nvPr/>
        </p:nvSpPr>
        <p:spPr>
          <a:xfrm>
            <a:off x="919480" y="3868207"/>
            <a:ext cx="527259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ジェットコースターは、どのようにして さいしょのさかを のぼりますか。いちぎょうで</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かきましょう。</a:t>
            </a:r>
          </a:p>
        </p:txBody>
      </p:sp>
      <p:sp>
        <p:nvSpPr>
          <p:cNvPr id="21" name="四角形: 角を丸くする 20">
            <a:extLst>
              <a:ext uri="{FF2B5EF4-FFF2-40B4-BE49-F238E27FC236}">
                <a16:creationId xmlns:a16="http://schemas.microsoft.com/office/drawing/2014/main" id="{9392C694-1927-8E6A-312A-90E37B2F53E3}"/>
              </a:ext>
            </a:extLst>
          </p:cNvPr>
          <p:cNvSpPr/>
          <p:nvPr/>
        </p:nvSpPr>
        <p:spPr>
          <a:xfrm>
            <a:off x="683896" y="4391356"/>
            <a:ext cx="5525330" cy="1111675"/>
          </a:xfrm>
          <a:prstGeom prst="roundRect">
            <a:avLst>
              <a:gd name="adj" fmla="val 7114"/>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pt 23">
            <a:extLst>
              <a:ext uri="{FF2B5EF4-FFF2-40B4-BE49-F238E27FC236}">
                <a16:creationId xmlns:a16="http://schemas.microsoft.com/office/drawing/2014/main" id="{E6D1713E-0A01-DCAE-7997-92DE07B0E5CB}"/>
              </a:ext>
            </a:extLst>
          </p:cNvPr>
          <p:cNvSpPr/>
          <p:nvPr/>
        </p:nvSpPr>
        <p:spPr>
          <a:xfrm>
            <a:off x="691701" y="1299455"/>
            <a:ext cx="237443" cy="237443"/>
          </a:xfrm>
          <a:prstGeom prst="star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1CDC240-E78A-E5AB-5E4E-32832EC30609}"/>
              </a:ext>
            </a:extLst>
          </p:cNvPr>
          <p:cNvSpPr txBox="1"/>
          <p:nvPr/>
        </p:nvSpPr>
        <p:spPr>
          <a:xfrm>
            <a:off x="883920" y="1272103"/>
            <a:ext cx="1210588"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事前学習の進め方</a:t>
            </a:r>
          </a:p>
        </p:txBody>
      </p:sp>
      <p:cxnSp>
        <p:nvCxnSpPr>
          <p:cNvPr id="27" name="直線コネクタ 26">
            <a:extLst>
              <a:ext uri="{FF2B5EF4-FFF2-40B4-BE49-F238E27FC236}">
                <a16:creationId xmlns:a16="http://schemas.microsoft.com/office/drawing/2014/main" id="{CD4547B6-EDE7-E82B-D13E-B1C6972E1851}"/>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D4FC0E8-16F7-66E0-7A20-984192A2FC2E}"/>
              </a:ext>
            </a:extLst>
          </p:cNvPr>
          <p:cNvCxnSpPr>
            <a:cxnSpLocks/>
          </p:cNvCxnSpPr>
          <p:nvPr/>
        </p:nvCxnSpPr>
        <p:spPr>
          <a:xfrm flipH="1">
            <a:off x="2792134" y="731193"/>
            <a:ext cx="1124546"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031EF5F1-F102-C432-D8F1-F8FC1C813EBD}"/>
              </a:ext>
            </a:extLst>
          </p:cNvPr>
          <p:cNvSpPr txBox="1"/>
          <p:nvPr/>
        </p:nvSpPr>
        <p:spPr>
          <a:xfrm>
            <a:off x="4030615" y="720755"/>
            <a:ext cx="2339102" cy="461665"/>
          </a:xfrm>
          <a:prstGeom prst="rect">
            <a:avLst/>
          </a:prstGeom>
          <a:noFill/>
          <a:ln>
            <a:solidFill>
              <a:srgbClr val="FF6600"/>
            </a:solidFill>
          </a:ln>
        </p:spPr>
        <p:txBody>
          <a:bodyPr wrap="none" rtlCol="0">
            <a:spAutoFit/>
          </a:bodyPr>
          <a:lstStyle/>
          <a:p>
            <a:r>
              <a:rPr kumimoji="1" lang="ja-JP" altLang="en-US" sz="2400" dirty="0">
                <a:solidFill>
                  <a:srgbClr val="FF6600"/>
                </a:solidFill>
                <a:latin typeface="メイリオ" panose="020B0604030504040204" pitchFamily="50" charset="-128"/>
                <a:ea typeface="メイリオ" panose="020B0604030504040204" pitchFamily="50" charset="-128"/>
              </a:rPr>
              <a:t>指導者向け資料</a:t>
            </a:r>
          </a:p>
        </p:txBody>
      </p:sp>
      <p:sp>
        <p:nvSpPr>
          <p:cNvPr id="34" name="テキスト ボックス 33">
            <a:extLst>
              <a:ext uri="{FF2B5EF4-FFF2-40B4-BE49-F238E27FC236}">
                <a16:creationId xmlns:a16="http://schemas.microsoft.com/office/drawing/2014/main" id="{D9FB65D2-EE04-2A45-2CCF-08C0EE38082E}"/>
              </a:ext>
            </a:extLst>
          </p:cNvPr>
          <p:cNvSpPr txBox="1"/>
          <p:nvPr/>
        </p:nvSpPr>
        <p:spPr>
          <a:xfrm>
            <a:off x="883920" y="1485890"/>
            <a:ext cx="5570756" cy="1015663"/>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様々な考え方があがるよう、ファシリテートしてください。例として、下記のような進め方が</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考えられます。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・プリントに記入する時間を作り、回収して目を通したうえで、多様な意見が出るよう議論</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　の場を設ける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・一問ごとに書き込む時間を設け、一問ごとにその場で意見を募る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・グループで議論をしながら書き込む</a:t>
            </a:r>
          </a:p>
        </p:txBody>
      </p:sp>
      <p:sp>
        <p:nvSpPr>
          <p:cNvPr id="35" name="テキスト ボックス 34">
            <a:extLst>
              <a:ext uri="{FF2B5EF4-FFF2-40B4-BE49-F238E27FC236}">
                <a16:creationId xmlns:a16="http://schemas.microsoft.com/office/drawing/2014/main" id="{3C76BC23-766B-9713-81E9-023E56E8F4C0}"/>
              </a:ext>
            </a:extLst>
          </p:cNvPr>
          <p:cNvSpPr txBox="1"/>
          <p:nvPr/>
        </p:nvSpPr>
        <p:spPr>
          <a:xfrm>
            <a:off x="718716" y="3105735"/>
            <a:ext cx="5314275" cy="707886"/>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次の設問までに、ジェットコースターのディテールをイメージするための設問です。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コースだけ、車両だけなど、様々な答えがあり得ますし、正解はありません。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「いろんな形のジェットコースターがあるよね」という議論の入り口として、あるいは、</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「新しいジェットコースターを考えてみる」という議論に。様々な形でお使いください。</a:t>
            </a:r>
          </a:p>
        </p:txBody>
      </p:sp>
      <p:sp>
        <p:nvSpPr>
          <p:cNvPr id="36" name="テキスト ボックス 35">
            <a:extLst>
              <a:ext uri="{FF2B5EF4-FFF2-40B4-BE49-F238E27FC236}">
                <a16:creationId xmlns:a16="http://schemas.microsoft.com/office/drawing/2014/main" id="{1E102C45-E982-FD72-6DCC-3C209A3F8EB7}"/>
              </a:ext>
            </a:extLst>
          </p:cNvPr>
          <p:cNvSpPr txBox="1"/>
          <p:nvPr/>
        </p:nvSpPr>
        <p:spPr>
          <a:xfrm>
            <a:off x="690579" y="4401259"/>
            <a:ext cx="5314275" cy="1169551"/>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複数の回答があり得ます。もちろん、複合的な回答でも問題ありません。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・チェーンで車両を引っ張る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・レールに固定されたタイヤを回転させて押し上げる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・車両に搭載されたモーターで走って登る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・車両に永久磁石を搭載し、リニアモーターで加速して登る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・ウィンチ</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ケーブルを引っ張る機構</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で引っ張って登る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等の機構が実際に存在します。それ以外でも、坂を登れる機構であれば、全て正解です。</a:t>
            </a:r>
          </a:p>
        </p:txBody>
      </p:sp>
      <p:pic>
        <p:nvPicPr>
          <p:cNvPr id="3" name="図 2">
            <a:extLst>
              <a:ext uri="{FF2B5EF4-FFF2-40B4-BE49-F238E27FC236}">
                <a16:creationId xmlns:a16="http://schemas.microsoft.com/office/drawing/2014/main" id="{71935E84-DB8B-8319-8DC1-83D83ECCFAA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65827" y="7195228"/>
            <a:ext cx="2035214" cy="1169552"/>
          </a:xfrm>
          <a:prstGeom prst="rect">
            <a:avLst/>
          </a:prstGeom>
        </p:spPr>
      </p:pic>
      <p:sp>
        <p:nvSpPr>
          <p:cNvPr id="4" name="テキスト ボックス 3">
            <a:extLst>
              <a:ext uri="{FF2B5EF4-FFF2-40B4-BE49-F238E27FC236}">
                <a16:creationId xmlns:a16="http://schemas.microsoft.com/office/drawing/2014/main" id="{50AD8E6C-C65D-8994-825B-AFAD37773F19}"/>
              </a:ext>
            </a:extLst>
          </p:cNvPr>
          <p:cNvSpPr txBox="1"/>
          <p:nvPr/>
        </p:nvSpPr>
        <p:spPr>
          <a:xfrm>
            <a:off x="464186" y="8324009"/>
            <a:ext cx="139172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車両にモーター搭載</a:t>
            </a:r>
          </a:p>
        </p:txBody>
      </p:sp>
      <p:cxnSp>
        <p:nvCxnSpPr>
          <p:cNvPr id="9" name="直線コネクタ 8">
            <a:extLst>
              <a:ext uri="{FF2B5EF4-FFF2-40B4-BE49-F238E27FC236}">
                <a16:creationId xmlns:a16="http://schemas.microsoft.com/office/drawing/2014/main" id="{8F087682-372C-D23B-36E8-E7C214794931}"/>
              </a:ext>
            </a:extLst>
          </p:cNvPr>
          <p:cNvCxnSpPr/>
          <p:nvPr/>
        </p:nvCxnSpPr>
        <p:spPr>
          <a:xfrm flipV="1">
            <a:off x="1160050" y="7121189"/>
            <a:ext cx="203057" cy="34290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9EA7543-C2B0-EED9-3084-E6574268A9E6}"/>
              </a:ext>
            </a:extLst>
          </p:cNvPr>
          <p:cNvSpPr txBox="1"/>
          <p:nvPr/>
        </p:nvSpPr>
        <p:spPr>
          <a:xfrm>
            <a:off x="662434" y="6997736"/>
            <a:ext cx="1401346"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モーターで駆動する車輪</a:t>
            </a:r>
          </a:p>
        </p:txBody>
      </p:sp>
      <p:sp>
        <p:nvSpPr>
          <p:cNvPr id="39" name="テキスト ボックス 38">
            <a:extLst>
              <a:ext uri="{FF2B5EF4-FFF2-40B4-BE49-F238E27FC236}">
                <a16:creationId xmlns:a16="http://schemas.microsoft.com/office/drawing/2014/main" id="{860113B5-4AAB-811A-6193-4EC00E737123}"/>
              </a:ext>
            </a:extLst>
          </p:cNvPr>
          <p:cNvSpPr txBox="1"/>
          <p:nvPr/>
        </p:nvSpPr>
        <p:spPr>
          <a:xfrm>
            <a:off x="1930540" y="6621334"/>
            <a:ext cx="64793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チェーン</a:t>
            </a:r>
          </a:p>
        </p:txBody>
      </p:sp>
      <p:cxnSp>
        <p:nvCxnSpPr>
          <p:cNvPr id="40" name="直線コネクタ 39">
            <a:extLst>
              <a:ext uri="{FF2B5EF4-FFF2-40B4-BE49-F238E27FC236}">
                <a16:creationId xmlns:a16="http://schemas.microsoft.com/office/drawing/2014/main" id="{491E1F9A-56CF-1C07-8AEC-79FB947440C0}"/>
              </a:ext>
            </a:extLst>
          </p:cNvPr>
          <p:cNvCxnSpPr>
            <a:cxnSpLocks/>
          </p:cNvCxnSpPr>
          <p:nvPr/>
        </p:nvCxnSpPr>
        <p:spPr>
          <a:xfrm flipV="1">
            <a:off x="2224819" y="6016786"/>
            <a:ext cx="223811" cy="659591"/>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6" name="図 45">
            <a:extLst>
              <a:ext uri="{FF2B5EF4-FFF2-40B4-BE49-F238E27FC236}">
                <a16:creationId xmlns:a16="http://schemas.microsoft.com/office/drawing/2014/main" id="{BB05F967-8684-C3C6-3E8A-4AB1C5FAAB3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546449" y="7293405"/>
            <a:ext cx="1815713" cy="1071375"/>
          </a:xfrm>
          <a:prstGeom prst="rect">
            <a:avLst/>
          </a:prstGeom>
        </p:spPr>
      </p:pic>
      <p:cxnSp>
        <p:nvCxnSpPr>
          <p:cNvPr id="47" name="直線コネクタ 46">
            <a:extLst>
              <a:ext uri="{FF2B5EF4-FFF2-40B4-BE49-F238E27FC236}">
                <a16:creationId xmlns:a16="http://schemas.microsoft.com/office/drawing/2014/main" id="{C923E979-852F-BAD8-99C4-D5E09DC7E2E6}"/>
              </a:ext>
            </a:extLst>
          </p:cNvPr>
          <p:cNvCxnSpPr>
            <a:cxnSpLocks/>
          </p:cNvCxnSpPr>
          <p:nvPr/>
        </p:nvCxnSpPr>
        <p:spPr>
          <a:xfrm flipV="1">
            <a:off x="3454305" y="7859106"/>
            <a:ext cx="111905" cy="602176"/>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EDF0721D-45A7-2CDE-16E1-D3021A50B5AB}"/>
              </a:ext>
            </a:extLst>
          </p:cNvPr>
          <p:cNvSpPr txBox="1"/>
          <p:nvPr/>
        </p:nvSpPr>
        <p:spPr>
          <a:xfrm>
            <a:off x="2913778" y="8564948"/>
            <a:ext cx="10134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リニアモーター</a:t>
            </a:r>
          </a:p>
        </p:txBody>
      </p:sp>
      <p:pic>
        <p:nvPicPr>
          <p:cNvPr id="51" name="図 50">
            <a:extLst>
              <a:ext uri="{FF2B5EF4-FFF2-40B4-BE49-F238E27FC236}">
                <a16:creationId xmlns:a16="http://schemas.microsoft.com/office/drawing/2014/main" id="{E774C647-AF90-7BF5-8B68-5B42EAE822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37607" y="7325742"/>
            <a:ext cx="2032561" cy="1061472"/>
          </a:xfrm>
          <a:prstGeom prst="rect">
            <a:avLst/>
          </a:prstGeom>
        </p:spPr>
      </p:pic>
      <p:cxnSp>
        <p:nvCxnSpPr>
          <p:cNvPr id="52" name="直線コネクタ 51">
            <a:extLst>
              <a:ext uri="{FF2B5EF4-FFF2-40B4-BE49-F238E27FC236}">
                <a16:creationId xmlns:a16="http://schemas.microsoft.com/office/drawing/2014/main" id="{F181BC2B-3202-C7D2-B529-771987330036}"/>
              </a:ext>
            </a:extLst>
          </p:cNvPr>
          <p:cNvCxnSpPr>
            <a:cxnSpLocks/>
          </p:cNvCxnSpPr>
          <p:nvPr/>
        </p:nvCxnSpPr>
        <p:spPr>
          <a:xfrm flipV="1">
            <a:off x="5638716" y="7856478"/>
            <a:ext cx="111905" cy="602176"/>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396BD70B-066F-0071-CABE-CD9F10C99C88}"/>
              </a:ext>
            </a:extLst>
          </p:cNvPr>
          <p:cNvSpPr txBox="1"/>
          <p:nvPr/>
        </p:nvSpPr>
        <p:spPr>
          <a:xfrm>
            <a:off x="5270018" y="8412590"/>
            <a:ext cx="625492"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ウィンチ</a:t>
            </a:r>
          </a:p>
        </p:txBody>
      </p:sp>
      <p:cxnSp>
        <p:nvCxnSpPr>
          <p:cNvPr id="54" name="直線コネクタ 53">
            <a:extLst>
              <a:ext uri="{FF2B5EF4-FFF2-40B4-BE49-F238E27FC236}">
                <a16:creationId xmlns:a16="http://schemas.microsoft.com/office/drawing/2014/main" id="{6C5412AF-A46C-E576-E59A-0B1E7F168E6F}"/>
              </a:ext>
            </a:extLst>
          </p:cNvPr>
          <p:cNvCxnSpPr>
            <a:cxnSpLocks/>
          </p:cNvCxnSpPr>
          <p:nvPr/>
        </p:nvCxnSpPr>
        <p:spPr>
          <a:xfrm flipV="1">
            <a:off x="6068475" y="7257963"/>
            <a:ext cx="193595" cy="189791"/>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FD6F1D4C-B53F-CF4E-0AA8-9F28BF4CB05C}"/>
              </a:ext>
            </a:extLst>
          </p:cNvPr>
          <p:cNvSpPr txBox="1"/>
          <p:nvPr/>
        </p:nvSpPr>
        <p:spPr>
          <a:xfrm>
            <a:off x="5972620" y="7075859"/>
            <a:ext cx="67678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ケーブル</a:t>
            </a:r>
          </a:p>
        </p:txBody>
      </p:sp>
      <p:pic>
        <p:nvPicPr>
          <p:cNvPr id="58" name="図 57">
            <a:extLst>
              <a:ext uri="{FF2B5EF4-FFF2-40B4-BE49-F238E27FC236}">
                <a16:creationId xmlns:a16="http://schemas.microsoft.com/office/drawing/2014/main" id="{07E2BEBE-FD64-EB6F-CDAF-F6B06C81DB3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4186" y="5614905"/>
            <a:ext cx="2055467" cy="1061472"/>
          </a:xfrm>
          <a:prstGeom prst="rect">
            <a:avLst/>
          </a:prstGeom>
        </p:spPr>
      </p:pic>
      <p:sp>
        <p:nvSpPr>
          <p:cNvPr id="59" name="テキスト ボックス 58">
            <a:extLst>
              <a:ext uri="{FF2B5EF4-FFF2-40B4-BE49-F238E27FC236}">
                <a16:creationId xmlns:a16="http://schemas.microsoft.com/office/drawing/2014/main" id="{2E033490-05DA-0EF7-A844-7789FE55B8E7}"/>
              </a:ext>
            </a:extLst>
          </p:cNvPr>
          <p:cNvSpPr txBox="1"/>
          <p:nvPr/>
        </p:nvSpPr>
        <p:spPr>
          <a:xfrm>
            <a:off x="4025733" y="6618372"/>
            <a:ext cx="83388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タイヤ回転</a:t>
            </a:r>
          </a:p>
        </p:txBody>
      </p:sp>
    </p:spTree>
    <p:extLst>
      <p:ext uri="{BB962C8B-B14F-4D97-AF65-F5344CB8AC3E}">
        <p14:creationId xmlns:p14="http://schemas.microsoft.com/office/powerpoint/2010/main" val="345142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8EB14018-46DC-8C4C-5F1B-24BC9068CC36}"/>
              </a:ext>
            </a:extLst>
          </p:cNvPr>
          <p:cNvSpPr txBox="1"/>
          <p:nvPr/>
        </p:nvSpPr>
        <p:spPr>
          <a:xfrm>
            <a:off x="946674" y="279178"/>
            <a:ext cx="5101076"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ジェットコースターがカーブをまがるときに、レールからおちないのは なぜですか。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50B4C51-9864-C9B6-2D27-3B217A31F1AE}"/>
              </a:ext>
            </a:extLst>
          </p:cNvPr>
          <p:cNvSpPr/>
          <p:nvPr/>
        </p:nvSpPr>
        <p:spPr>
          <a:xfrm>
            <a:off x="718838" y="324404"/>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a:extLst>
              <a:ext uri="{FF2B5EF4-FFF2-40B4-BE49-F238E27FC236}">
                <a16:creationId xmlns:a16="http://schemas.microsoft.com/office/drawing/2014/main" id="{A6D647EB-7DB2-44B6-24BC-9AAD3146F25D}"/>
              </a:ext>
            </a:extLst>
          </p:cNvPr>
          <p:cNvSpPr txBox="1"/>
          <p:nvPr/>
        </p:nvSpPr>
        <p:spPr>
          <a:xfrm>
            <a:off x="701367" y="294960"/>
            <a:ext cx="263214" cy="276999"/>
          </a:xfrm>
          <a:prstGeom prst="rect">
            <a:avLst/>
          </a:prstGeom>
          <a:noFill/>
        </p:spPr>
        <p:txBody>
          <a:bodyPr wrap="none" rtlCol="0">
            <a:spAutoFit/>
          </a:bodyPr>
          <a:lstStyle/>
          <a:p>
            <a:r>
              <a:rPr kumimoji="1" lang="en-US" altLang="ja-JP" sz="1200" dirty="0">
                <a:solidFill>
                  <a:schemeClr val="bg1"/>
                </a:solidFill>
              </a:rPr>
              <a:t>3</a:t>
            </a:r>
            <a:endParaRPr kumimoji="1" lang="ja-JP" altLang="en-US" sz="1200" dirty="0">
              <a:solidFill>
                <a:schemeClr val="bg1"/>
              </a:solidFill>
            </a:endParaRPr>
          </a:p>
        </p:txBody>
      </p:sp>
      <p:sp>
        <p:nvSpPr>
          <p:cNvPr id="26" name="四角形: 角を丸くする 25">
            <a:extLst>
              <a:ext uri="{FF2B5EF4-FFF2-40B4-BE49-F238E27FC236}">
                <a16:creationId xmlns:a16="http://schemas.microsoft.com/office/drawing/2014/main" id="{D511792E-9F29-FA7A-F70B-CF637739EA8D}"/>
              </a:ext>
            </a:extLst>
          </p:cNvPr>
          <p:cNvSpPr/>
          <p:nvPr/>
        </p:nvSpPr>
        <p:spPr>
          <a:xfrm>
            <a:off x="701367" y="798609"/>
            <a:ext cx="5525330" cy="810751"/>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55A5B41-8575-1DAD-4191-30BBEA8FE8CF}"/>
              </a:ext>
            </a:extLst>
          </p:cNvPr>
          <p:cNvSpPr txBox="1"/>
          <p:nvPr/>
        </p:nvSpPr>
        <p:spPr>
          <a:xfrm>
            <a:off x="946674" y="5493646"/>
            <a:ext cx="52293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ジェットコースターは、のりばで とまるときに、ブレーキをつかいます。ブレーキは、</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どこにありますか。</a:t>
            </a:r>
            <a:endParaRPr kumimoji="1" lang="en-US" altLang="ja-JP" sz="10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BDEAA754-EC17-4CEA-9C92-D1D4EAAAE5FF}"/>
              </a:ext>
            </a:extLst>
          </p:cNvPr>
          <p:cNvSpPr/>
          <p:nvPr/>
        </p:nvSpPr>
        <p:spPr>
          <a:xfrm>
            <a:off x="718838" y="5538872"/>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ボックス 30">
            <a:extLst>
              <a:ext uri="{FF2B5EF4-FFF2-40B4-BE49-F238E27FC236}">
                <a16:creationId xmlns:a16="http://schemas.microsoft.com/office/drawing/2014/main" id="{2E66BC67-F514-9E05-1749-A59F0A4F7E84}"/>
              </a:ext>
            </a:extLst>
          </p:cNvPr>
          <p:cNvSpPr txBox="1"/>
          <p:nvPr/>
        </p:nvSpPr>
        <p:spPr>
          <a:xfrm>
            <a:off x="701367" y="5509428"/>
            <a:ext cx="263214" cy="276999"/>
          </a:xfrm>
          <a:prstGeom prst="rect">
            <a:avLst/>
          </a:prstGeom>
          <a:noFill/>
        </p:spPr>
        <p:txBody>
          <a:bodyPr wrap="none" rtlCol="0">
            <a:spAutoFit/>
          </a:bodyPr>
          <a:lstStyle/>
          <a:p>
            <a:r>
              <a:rPr kumimoji="1" lang="en-US" altLang="ja-JP" sz="1200" dirty="0">
                <a:solidFill>
                  <a:schemeClr val="bg1"/>
                </a:solidFill>
              </a:rPr>
              <a:t>4</a:t>
            </a:r>
            <a:endParaRPr kumimoji="1" lang="ja-JP" altLang="en-US" sz="1200" dirty="0">
              <a:solidFill>
                <a:schemeClr val="bg1"/>
              </a:solidFill>
            </a:endParaRPr>
          </a:p>
        </p:txBody>
      </p:sp>
      <p:sp>
        <p:nvSpPr>
          <p:cNvPr id="32" name="四角形: 角を丸くする 31">
            <a:extLst>
              <a:ext uri="{FF2B5EF4-FFF2-40B4-BE49-F238E27FC236}">
                <a16:creationId xmlns:a16="http://schemas.microsoft.com/office/drawing/2014/main" id="{0041A644-9B69-7A1B-C8E7-A2048A53955A}"/>
              </a:ext>
            </a:extLst>
          </p:cNvPr>
          <p:cNvSpPr/>
          <p:nvPr/>
        </p:nvSpPr>
        <p:spPr>
          <a:xfrm>
            <a:off x="708050" y="5979054"/>
            <a:ext cx="5525330" cy="1605773"/>
          </a:xfrm>
          <a:prstGeom prst="roundRect">
            <a:avLst>
              <a:gd name="adj" fmla="val 7098"/>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A6C7ABF-1A4F-1835-10D8-B8252AB6BEB2}"/>
              </a:ext>
            </a:extLst>
          </p:cNvPr>
          <p:cNvSpPr txBox="1"/>
          <p:nvPr/>
        </p:nvSpPr>
        <p:spPr>
          <a:xfrm>
            <a:off x="733475" y="792504"/>
            <a:ext cx="5314275" cy="861774"/>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こちらも複数の回答があり得ます。もちろん、複合的な回答でも問題ありません。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・レールの横にも車輪があるから</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・カーブではレールが傾いているから</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カント、バンク等の言葉を使うこともあります</a:t>
            </a:r>
            <a:r>
              <a:rPr kumimoji="1" lang="en-US" altLang="ja-JP" sz="1000" dirty="0">
                <a:solidFill>
                  <a:schemeClr val="accent5"/>
                </a:solidFill>
                <a:latin typeface="メイリオ" panose="020B0604030504040204" pitchFamily="50" charset="-128"/>
                <a:ea typeface="メイリオ" panose="020B0604030504040204" pitchFamily="50" charset="-128"/>
              </a:rPr>
              <a:t>)</a:t>
            </a:r>
          </a:p>
          <a:p>
            <a:r>
              <a:rPr kumimoji="1" lang="ja-JP" altLang="en-US" sz="1000" dirty="0">
                <a:solidFill>
                  <a:schemeClr val="accent5"/>
                </a:solidFill>
                <a:latin typeface="メイリオ" panose="020B0604030504040204" pitchFamily="50" charset="-128"/>
                <a:ea typeface="メイリオ" panose="020B0604030504040204" pitchFamily="50" charset="-128"/>
              </a:rPr>
              <a:t>・車輪がカーブにそって曲がるから</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等は正解です。それ以外でも、論理的に説明できていれば、全て正解です。</a:t>
            </a:r>
          </a:p>
        </p:txBody>
      </p:sp>
      <p:sp>
        <p:nvSpPr>
          <p:cNvPr id="38" name="テキスト ボックス 37">
            <a:extLst>
              <a:ext uri="{FF2B5EF4-FFF2-40B4-BE49-F238E27FC236}">
                <a16:creationId xmlns:a16="http://schemas.microsoft.com/office/drawing/2014/main" id="{D7DAF178-39BE-CD33-E847-93C3E97A185D}"/>
              </a:ext>
            </a:extLst>
          </p:cNvPr>
          <p:cNvSpPr txBox="1"/>
          <p:nvPr/>
        </p:nvSpPr>
        <p:spPr>
          <a:xfrm>
            <a:off x="733475" y="5979055"/>
            <a:ext cx="5570756" cy="1631216"/>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・レールに固定されている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というのが模範解答です。一般的なコースターは、車両の下にプレートがあり、そのプレート</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を直線状のブレーキが挟み込むことで、摩擦によって停止します。ただし、車両の下にゴム</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タイヤを押し付けて停止させるタイプや板を押し付けて停止させるタイプなども存在します。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また、モーターで自走できるタイプの車両や、古いコースターでは、</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・車輪を板で挟んで停止させる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・車両についた板を地面に押し当てて停止させる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など、車両側にブレーキ機構が付いている場合もあります。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ブレーキはどちらに付けることもできますので、それぞれのメリットを考えるきっかけとして</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お使いください。</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00F4BC3-6B46-277C-261A-23097ECE31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4212" y="7683147"/>
            <a:ext cx="2286000" cy="833372"/>
          </a:xfrm>
          <a:prstGeom prst="rect">
            <a:avLst/>
          </a:prstGeom>
        </p:spPr>
      </p:pic>
      <p:pic>
        <p:nvPicPr>
          <p:cNvPr id="7" name="図 6">
            <a:extLst>
              <a:ext uri="{FF2B5EF4-FFF2-40B4-BE49-F238E27FC236}">
                <a16:creationId xmlns:a16="http://schemas.microsoft.com/office/drawing/2014/main" id="{89DCD127-E7AE-8865-3F51-E863C03F9A7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190317" y="1742667"/>
            <a:ext cx="2067233" cy="1556410"/>
          </a:xfrm>
          <a:prstGeom prst="rect">
            <a:avLst/>
          </a:prstGeom>
        </p:spPr>
      </p:pic>
      <p:cxnSp>
        <p:nvCxnSpPr>
          <p:cNvPr id="8" name="直線コネクタ 7">
            <a:extLst>
              <a:ext uri="{FF2B5EF4-FFF2-40B4-BE49-F238E27FC236}">
                <a16:creationId xmlns:a16="http://schemas.microsoft.com/office/drawing/2014/main" id="{EBC90F7B-7495-7CD9-41A9-A758011A267C}"/>
              </a:ext>
            </a:extLst>
          </p:cNvPr>
          <p:cNvCxnSpPr>
            <a:cxnSpLocks/>
          </p:cNvCxnSpPr>
          <p:nvPr/>
        </p:nvCxnSpPr>
        <p:spPr>
          <a:xfrm flipV="1">
            <a:off x="1615655" y="2785290"/>
            <a:ext cx="111905" cy="602176"/>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F584DF6-6A3F-55A3-99A3-82881221B22E}"/>
              </a:ext>
            </a:extLst>
          </p:cNvPr>
          <p:cNvSpPr txBox="1"/>
          <p:nvPr/>
        </p:nvSpPr>
        <p:spPr>
          <a:xfrm>
            <a:off x="1299373" y="3353204"/>
            <a:ext cx="113685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レール横の車輪</a:t>
            </a:r>
          </a:p>
        </p:txBody>
      </p:sp>
      <p:pic>
        <p:nvPicPr>
          <p:cNvPr id="12" name="図 11">
            <a:extLst>
              <a:ext uri="{FF2B5EF4-FFF2-40B4-BE49-F238E27FC236}">
                <a16:creationId xmlns:a16="http://schemas.microsoft.com/office/drawing/2014/main" id="{D8220D1B-B19E-E7E5-9A22-ACF625A88C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43307" y="1742667"/>
            <a:ext cx="2008785" cy="1556410"/>
          </a:xfrm>
          <a:prstGeom prst="rect">
            <a:avLst/>
          </a:prstGeom>
        </p:spPr>
      </p:pic>
      <p:sp>
        <p:nvSpPr>
          <p:cNvPr id="13" name="テキスト ボックス 12">
            <a:extLst>
              <a:ext uri="{FF2B5EF4-FFF2-40B4-BE49-F238E27FC236}">
                <a16:creationId xmlns:a16="http://schemas.microsoft.com/office/drawing/2014/main" id="{B087565F-C328-EAF8-E873-1E0453928243}"/>
              </a:ext>
            </a:extLst>
          </p:cNvPr>
          <p:cNvSpPr txBox="1"/>
          <p:nvPr/>
        </p:nvSpPr>
        <p:spPr>
          <a:xfrm>
            <a:off x="4421779" y="3278263"/>
            <a:ext cx="968535"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カーブで傾斜</a:t>
            </a:r>
          </a:p>
        </p:txBody>
      </p:sp>
      <p:pic>
        <p:nvPicPr>
          <p:cNvPr id="15" name="図 14">
            <a:extLst>
              <a:ext uri="{FF2B5EF4-FFF2-40B4-BE49-F238E27FC236}">
                <a16:creationId xmlns:a16="http://schemas.microsoft.com/office/drawing/2014/main" id="{FE2AFB5B-4F77-3DD2-5A2E-8988374215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317" y="3698472"/>
            <a:ext cx="2028536" cy="1460546"/>
          </a:xfrm>
          <a:prstGeom prst="rect">
            <a:avLst/>
          </a:prstGeom>
        </p:spPr>
      </p:pic>
      <p:sp>
        <p:nvSpPr>
          <p:cNvPr id="16" name="テキスト ボックス 15">
            <a:extLst>
              <a:ext uri="{FF2B5EF4-FFF2-40B4-BE49-F238E27FC236}">
                <a16:creationId xmlns:a16="http://schemas.microsoft.com/office/drawing/2014/main" id="{F29A4F5B-5B78-9D31-B24A-3DFBB727FE24}"/>
              </a:ext>
            </a:extLst>
          </p:cNvPr>
          <p:cNvSpPr txBox="1"/>
          <p:nvPr/>
        </p:nvSpPr>
        <p:spPr>
          <a:xfrm>
            <a:off x="1299373" y="5108068"/>
            <a:ext cx="18678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レールに沿って車輪が曲がる</a:t>
            </a:r>
          </a:p>
        </p:txBody>
      </p:sp>
    </p:spTree>
    <p:extLst>
      <p:ext uri="{BB962C8B-B14F-4D97-AF65-F5344CB8AC3E}">
        <p14:creationId xmlns:p14="http://schemas.microsoft.com/office/powerpoint/2010/main" val="8057592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1503</TotalTime>
  <Words>775</Words>
  <Application>Microsoft Office PowerPoint</Application>
  <PresentationFormat>A4 210 x 297 mm</PresentationFormat>
  <Paragraphs>73</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Shioji</dc:creator>
  <cp:lastModifiedBy>Yu Shioji</cp:lastModifiedBy>
  <cp:revision>5</cp:revision>
  <dcterms:created xsi:type="dcterms:W3CDTF">2025-07-05T23:01:26Z</dcterms:created>
  <dcterms:modified xsi:type="dcterms:W3CDTF">2025-07-21T10:27:49Z</dcterms:modified>
</cp:coreProperties>
</file>