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61" r:id="rId6"/>
    <p:sldId id="262"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125" d="100"/>
          <a:sy n="125" d="100"/>
        </p:scale>
        <p:origin x="504" y="-1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4D84E0F-74EC-47B2-BFA5-EEDB99F7E2F6}" type="datetimeFigureOut">
              <a:rPr kumimoji="1" lang="ja-JP" altLang="en-US" smtClean="0"/>
              <a:t>2025/7/21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58384ED-4B6B-4111-AA02-DB1B85BA5762}" type="slidenum">
              <a:rPr kumimoji="1" lang="ja-JP" altLang="en-US" smtClean="0"/>
              <a:t>‹#›</a:t>
            </a:fld>
            <a:endParaRPr kumimoji="1" lang="ja-JP" altLang="en-US"/>
          </a:p>
        </p:txBody>
      </p:sp>
    </p:spTree>
    <p:extLst>
      <p:ext uri="{BB962C8B-B14F-4D97-AF65-F5344CB8AC3E}">
        <p14:creationId xmlns:p14="http://schemas.microsoft.com/office/powerpoint/2010/main" val="1806779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E3087B6B-6860-0EB1-12BA-DF416BAB58CD}"/>
              </a:ext>
            </a:extLst>
          </p:cNvPr>
          <p:cNvSpPr txBox="1"/>
          <p:nvPr/>
        </p:nvSpPr>
        <p:spPr>
          <a:xfrm>
            <a:off x="576937" y="900936"/>
            <a:ext cx="3530134" cy="369332"/>
          </a:xfrm>
          <a:prstGeom prst="rect">
            <a:avLst/>
          </a:prstGeom>
          <a:noFill/>
        </p:spPr>
        <p:txBody>
          <a:bodyPr wrap="none" rtlCol="0">
            <a:spAutoFit/>
          </a:bodyPr>
          <a:lstStyle/>
          <a:p>
            <a:r>
              <a:rPr kumimoji="1" lang="ja-JP" altLang="en-US" dirty="0">
                <a:solidFill>
                  <a:srgbClr val="FF6600"/>
                </a:solidFill>
                <a:latin typeface="メイリオ" panose="020B0604030504040204" pitchFamily="50" charset="-128"/>
                <a:ea typeface="メイリオ" panose="020B0604030504040204" pitchFamily="50" charset="-128"/>
              </a:rPr>
              <a:t>ジェットコースターのしくみ</a:t>
            </a:r>
            <a:r>
              <a:rPr kumimoji="1" lang="en-US" altLang="ja-JP" dirty="0">
                <a:solidFill>
                  <a:srgbClr val="FF6600"/>
                </a:solidFill>
                <a:latin typeface="メイリオ" panose="020B0604030504040204" pitchFamily="50" charset="-128"/>
                <a:ea typeface="メイリオ" panose="020B0604030504040204" pitchFamily="50" charset="-128"/>
              </a:rPr>
              <a:t>(2)</a:t>
            </a:r>
            <a:endParaRPr kumimoji="1" lang="ja-JP" altLang="en-US" dirty="0">
              <a:solidFill>
                <a:srgbClr val="FF6600"/>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EE97C474-8312-FCB4-69ED-2B270EC4F126}"/>
              </a:ext>
            </a:extLst>
          </p:cNvPr>
          <p:cNvSpPr txBox="1"/>
          <p:nvPr/>
        </p:nvSpPr>
        <p:spPr>
          <a:xfrm>
            <a:off x="1222474" y="618496"/>
            <a:ext cx="1569660" cy="276999"/>
          </a:xfrm>
          <a:prstGeom prst="rect">
            <a:avLst/>
          </a:prstGeom>
          <a:noFill/>
        </p:spPr>
        <p:txBody>
          <a:bodyPr wrap="none" rtlCol="0">
            <a:spAutoFit/>
          </a:bodyPr>
          <a:lstStyle/>
          <a:p>
            <a:r>
              <a:rPr kumimoji="1" lang="ja-JP" altLang="en-US" sz="1200" dirty="0">
                <a:solidFill>
                  <a:schemeClr val="accent5"/>
                </a:solidFill>
                <a:latin typeface="メイリオ" panose="020B0604030504040204" pitchFamily="50" charset="-128"/>
                <a:ea typeface="メイリオ" panose="020B0604030504040204" pitchFamily="50" charset="-128"/>
              </a:rPr>
              <a:t>ゆうえんちのしくみ</a:t>
            </a:r>
          </a:p>
        </p:txBody>
      </p:sp>
      <p:pic>
        <p:nvPicPr>
          <p:cNvPr id="8" name="図 7">
            <a:extLst>
              <a:ext uri="{FF2B5EF4-FFF2-40B4-BE49-F238E27FC236}">
                <a16:creationId xmlns:a16="http://schemas.microsoft.com/office/drawing/2014/main" id="{7074FD23-2DD3-47E4-8356-7E15B74A7C0C}"/>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944880" y="556941"/>
            <a:ext cx="338554" cy="338554"/>
          </a:xfrm>
          <a:prstGeom prst="rect">
            <a:avLst/>
          </a:prstGeom>
        </p:spPr>
      </p:pic>
      <p:sp>
        <p:nvSpPr>
          <p:cNvPr id="9" name="テキスト ボックス 8">
            <a:extLst>
              <a:ext uri="{FF2B5EF4-FFF2-40B4-BE49-F238E27FC236}">
                <a16:creationId xmlns:a16="http://schemas.microsoft.com/office/drawing/2014/main" id="{1523F312-AEEB-8339-7633-D03CF55EEBEC}"/>
              </a:ext>
            </a:extLst>
          </p:cNvPr>
          <p:cNvSpPr txBox="1"/>
          <p:nvPr/>
        </p:nvSpPr>
        <p:spPr>
          <a:xfrm>
            <a:off x="4820829" y="582999"/>
            <a:ext cx="492443" cy="276999"/>
          </a:xfrm>
          <a:prstGeom prst="rect">
            <a:avLst/>
          </a:prstGeom>
          <a:noFill/>
        </p:spPr>
        <p:txBody>
          <a:bodyPr wrap="none" rtlCol="0">
            <a:spAutoFit/>
          </a:bodyPr>
          <a:lstStyle/>
          <a:p>
            <a:r>
              <a:rPr kumimoji="1" lang="ja-JP" altLang="en-US" sz="1200" dirty="0">
                <a:solidFill>
                  <a:schemeClr val="accent5"/>
                </a:solidFill>
                <a:latin typeface="メイリオ" panose="020B0604030504040204" pitchFamily="50" charset="-128"/>
                <a:ea typeface="メイリオ" panose="020B0604030504040204" pitchFamily="50" charset="-128"/>
              </a:rPr>
              <a:t>ねん</a:t>
            </a:r>
          </a:p>
        </p:txBody>
      </p:sp>
      <p:sp>
        <p:nvSpPr>
          <p:cNvPr id="10" name="テキスト ボックス 9">
            <a:extLst>
              <a:ext uri="{FF2B5EF4-FFF2-40B4-BE49-F238E27FC236}">
                <a16:creationId xmlns:a16="http://schemas.microsoft.com/office/drawing/2014/main" id="{3A217409-0FA8-8CCA-1439-D71572F92328}"/>
              </a:ext>
            </a:extLst>
          </p:cNvPr>
          <p:cNvSpPr txBox="1"/>
          <p:nvPr/>
        </p:nvSpPr>
        <p:spPr>
          <a:xfrm>
            <a:off x="5716783" y="582999"/>
            <a:ext cx="492443" cy="276999"/>
          </a:xfrm>
          <a:prstGeom prst="rect">
            <a:avLst/>
          </a:prstGeom>
          <a:noFill/>
        </p:spPr>
        <p:txBody>
          <a:bodyPr wrap="none" rtlCol="0">
            <a:spAutoFit/>
          </a:bodyPr>
          <a:lstStyle/>
          <a:p>
            <a:r>
              <a:rPr kumimoji="1" lang="ja-JP" altLang="en-US" sz="1200" dirty="0">
                <a:solidFill>
                  <a:schemeClr val="accent5"/>
                </a:solidFill>
                <a:latin typeface="メイリオ" panose="020B0604030504040204" pitchFamily="50" charset="-128"/>
                <a:ea typeface="メイリオ" panose="020B0604030504040204" pitchFamily="50" charset="-128"/>
              </a:rPr>
              <a:t>くみ</a:t>
            </a:r>
          </a:p>
        </p:txBody>
      </p:sp>
      <p:sp>
        <p:nvSpPr>
          <p:cNvPr id="13" name="テキスト ボックス 12">
            <a:extLst>
              <a:ext uri="{FF2B5EF4-FFF2-40B4-BE49-F238E27FC236}">
                <a16:creationId xmlns:a16="http://schemas.microsoft.com/office/drawing/2014/main" id="{052943CB-B9CE-20E8-9869-4B361BD9A36A}"/>
              </a:ext>
            </a:extLst>
          </p:cNvPr>
          <p:cNvSpPr txBox="1"/>
          <p:nvPr/>
        </p:nvSpPr>
        <p:spPr>
          <a:xfrm>
            <a:off x="4137904" y="939800"/>
            <a:ext cx="646331" cy="276999"/>
          </a:xfrm>
          <a:prstGeom prst="rect">
            <a:avLst/>
          </a:prstGeom>
          <a:noFill/>
        </p:spPr>
        <p:txBody>
          <a:bodyPr wrap="none" rtlCol="0">
            <a:spAutoFit/>
          </a:bodyPr>
          <a:lstStyle/>
          <a:p>
            <a:r>
              <a:rPr kumimoji="1" lang="ja-JP" altLang="en-US" sz="1200" dirty="0">
                <a:solidFill>
                  <a:schemeClr val="accent5"/>
                </a:solidFill>
                <a:latin typeface="メイリオ" panose="020B0604030504040204" pitchFamily="50" charset="-128"/>
                <a:ea typeface="メイリオ" panose="020B0604030504040204" pitchFamily="50" charset="-128"/>
              </a:rPr>
              <a:t>なまえ</a:t>
            </a:r>
          </a:p>
        </p:txBody>
      </p:sp>
      <p:cxnSp>
        <p:nvCxnSpPr>
          <p:cNvPr id="15" name="直線コネクタ 14">
            <a:extLst>
              <a:ext uri="{FF2B5EF4-FFF2-40B4-BE49-F238E27FC236}">
                <a16:creationId xmlns:a16="http://schemas.microsoft.com/office/drawing/2014/main" id="{A382FCAF-E047-15A2-F0DE-0C6B669F3CD8}"/>
              </a:ext>
            </a:extLst>
          </p:cNvPr>
          <p:cNvCxnSpPr>
            <a:cxnSpLocks/>
          </p:cNvCxnSpPr>
          <p:nvPr/>
        </p:nvCxnSpPr>
        <p:spPr>
          <a:xfrm>
            <a:off x="4224866" y="792262"/>
            <a:ext cx="1984360" cy="0"/>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68A1BED0-B458-86C6-EA66-1D56E923D401}"/>
              </a:ext>
            </a:extLst>
          </p:cNvPr>
          <p:cNvCxnSpPr>
            <a:cxnSpLocks/>
          </p:cNvCxnSpPr>
          <p:nvPr/>
        </p:nvCxnSpPr>
        <p:spPr>
          <a:xfrm>
            <a:off x="4231549" y="1147807"/>
            <a:ext cx="1984360" cy="0"/>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28FA6EAF-AF58-486A-0E8B-D50E82794C46}"/>
              </a:ext>
            </a:extLst>
          </p:cNvPr>
          <p:cNvSpPr/>
          <p:nvPr/>
        </p:nvSpPr>
        <p:spPr>
          <a:xfrm>
            <a:off x="701367" y="1863885"/>
            <a:ext cx="218113" cy="218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1" name="テキスト ボックス 20">
            <a:extLst>
              <a:ext uri="{FF2B5EF4-FFF2-40B4-BE49-F238E27FC236}">
                <a16:creationId xmlns:a16="http://schemas.microsoft.com/office/drawing/2014/main" id="{F1359609-9FEF-7905-6D2C-DA4D72AAA8F7}"/>
              </a:ext>
            </a:extLst>
          </p:cNvPr>
          <p:cNvSpPr txBox="1"/>
          <p:nvPr/>
        </p:nvSpPr>
        <p:spPr>
          <a:xfrm>
            <a:off x="683896" y="1834441"/>
            <a:ext cx="263214" cy="276999"/>
          </a:xfrm>
          <a:prstGeom prst="rect">
            <a:avLst/>
          </a:prstGeom>
          <a:noFill/>
        </p:spPr>
        <p:txBody>
          <a:bodyPr wrap="none" rtlCol="0">
            <a:spAutoFit/>
          </a:bodyPr>
          <a:lstStyle/>
          <a:p>
            <a:r>
              <a:rPr kumimoji="1" lang="en-US" altLang="ja-JP" sz="1200" dirty="0">
                <a:solidFill>
                  <a:schemeClr val="bg1"/>
                </a:solidFill>
              </a:rPr>
              <a:t>1</a:t>
            </a:r>
            <a:endParaRPr kumimoji="1" lang="ja-JP" altLang="en-US" sz="1200" dirty="0">
              <a:solidFill>
                <a:schemeClr val="bg1"/>
              </a:solidFill>
            </a:endParaRPr>
          </a:p>
        </p:txBody>
      </p:sp>
      <p:sp>
        <p:nvSpPr>
          <p:cNvPr id="22" name="テキスト ボックス 21">
            <a:extLst>
              <a:ext uri="{FF2B5EF4-FFF2-40B4-BE49-F238E27FC236}">
                <a16:creationId xmlns:a16="http://schemas.microsoft.com/office/drawing/2014/main" id="{D914EB68-5410-57D5-D9AB-17C86026F7BA}"/>
              </a:ext>
            </a:extLst>
          </p:cNvPr>
          <p:cNvSpPr txBox="1"/>
          <p:nvPr/>
        </p:nvSpPr>
        <p:spPr>
          <a:xfrm>
            <a:off x="883920" y="1816059"/>
            <a:ext cx="5615640" cy="534762"/>
          </a:xfrm>
          <a:prstGeom prst="rect">
            <a:avLst/>
          </a:prstGeom>
          <a:noFill/>
        </p:spPr>
        <p:txBody>
          <a:bodyPr wrap="none" rtlCol="0">
            <a:spAutoFit/>
          </a:bodyPr>
          <a:lstStyle/>
          <a:p>
            <a:pPr>
              <a:lnSpc>
                <a:spcPct val="150000"/>
              </a:lnSpc>
            </a:pPr>
            <a:r>
              <a:rPr kumimoji="1" lang="ja-JP" altLang="en-US" sz="1000" dirty="0">
                <a:latin typeface="メイリオ" panose="020B0604030504040204" pitchFamily="50" charset="-128"/>
                <a:ea typeface="メイリオ" panose="020B0604030504040204" pitchFamily="50" charset="-128"/>
              </a:rPr>
              <a:t>ゆうえんちで みつけたジェットコースターは、どのような コースをはしっていましたか。</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コースの えをかきましょう。また、コースの いちばんたかい ばしょに まるをつけましょう。</a:t>
            </a:r>
          </a:p>
        </p:txBody>
      </p:sp>
      <p:sp>
        <p:nvSpPr>
          <p:cNvPr id="23" name="四角形: 角を丸くする 22">
            <a:extLst>
              <a:ext uri="{FF2B5EF4-FFF2-40B4-BE49-F238E27FC236}">
                <a16:creationId xmlns:a16="http://schemas.microsoft.com/office/drawing/2014/main" id="{AE31FE3C-8D03-94F6-643E-AFBF2BBDF28D}"/>
              </a:ext>
            </a:extLst>
          </p:cNvPr>
          <p:cNvSpPr/>
          <p:nvPr/>
        </p:nvSpPr>
        <p:spPr>
          <a:xfrm>
            <a:off x="683896" y="2347936"/>
            <a:ext cx="5525330" cy="3342448"/>
          </a:xfrm>
          <a:prstGeom prst="roundRect">
            <a:avLst>
              <a:gd name="adj" fmla="val 2913"/>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6B3DE0D6-F88F-9BCF-EA77-DC09351A37A8}"/>
              </a:ext>
            </a:extLst>
          </p:cNvPr>
          <p:cNvSpPr/>
          <p:nvPr/>
        </p:nvSpPr>
        <p:spPr>
          <a:xfrm>
            <a:off x="701367" y="5822475"/>
            <a:ext cx="218113" cy="218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5" name="テキスト ボックス 24">
            <a:extLst>
              <a:ext uri="{FF2B5EF4-FFF2-40B4-BE49-F238E27FC236}">
                <a16:creationId xmlns:a16="http://schemas.microsoft.com/office/drawing/2014/main" id="{09FAFA7E-A279-A69E-348A-E99093F11AB7}"/>
              </a:ext>
            </a:extLst>
          </p:cNvPr>
          <p:cNvSpPr txBox="1"/>
          <p:nvPr/>
        </p:nvSpPr>
        <p:spPr>
          <a:xfrm>
            <a:off x="683896" y="5793031"/>
            <a:ext cx="263214" cy="276999"/>
          </a:xfrm>
          <a:prstGeom prst="rect">
            <a:avLst/>
          </a:prstGeom>
          <a:noFill/>
        </p:spPr>
        <p:txBody>
          <a:bodyPr wrap="none" rtlCol="0">
            <a:spAutoFit/>
          </a:bodyPr>
          <a:lstStyle/>
          <a:p>
            <a:r>
              <a:rPr kumimoji="1" lang="en-US" altLang="ja-JP" sz="1200" dirty="0">
                <a:solidFill>
                  <a:schemeClr val="bg1"/>
                </a:solidFill>
              </a:rPr>
              <a:t>2</a:t>
            </a:r>
            <a:endParaRPr kumimoji="1" lang="ja-JP" altLang="en-US" sz="1200" dirty="0">
              <a:solidFill>
                <a:schemeClr val="bg1"/>
              </a:solidFill>
            </a:endParaRPr>
          </a:p>
        </p:txBody>
      </p:sp>
      <p:sp>
        <p:nvSpPr>
          <p:cNvPr id="26" name="テキスト ボックス 25">
            <a:extLst>
              <a:ext uri="{FF2B5EF4-FFF2-40B4-BE49-F238E27FC236}">
                <a16:creationId xmlns:a16="http://schemas.microsoft.com/office/drawing/2014/main" id="{050C350E-9B0D-9823-CDB7-E0948294BB45}"/>
              </a:ext>
            </a:extLst>
          </p:cNvPr>
          <p:cNvSpPr txBox="1"/>
          <p:nvPr/>
        </p:nvSpPr>
        <p:spPr>
          <a:xfrm>
            <a:off x="929203" y="6819678"/>
            <a:ext cx="5016117" cy="534762"/>
          </a:xfrm>
          <a:prstGeom prst="rect">
            <a:avLst/>
          </a:prstGeom>
          <a:noFill/>
        </p:spPr>
        <p:txBody>
          <a:bodyPr wrap="none" rtlCol="0">
            <a:spAutoFit/>
          </a:bodyPr>
          <a:lstStyle/>
          <a:p>
            <a:pPr>
              <a:lnSpc>
                <a:spcPct val="150000"/>
              </a:lnSpc>
            </a:pPr>
            <a:r>
              <a:rPr kumimoji="1" lang="ja-JP" altLang="en-US" sz="1000" dirty="0">
                <a:latin typeface="メイリオ" panose="020B0604030504040204" pitchFamily="50" charset="-128"/>
                <a:ea typeface="メイリオ" panose="020B0604030504040204" pitchFamily="50" charset="-128"/>
              </a:rPr>
              <a:t>さいしょのさかを のぼるときに、どのような おとがきこえましたか。また、おとが</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きこえたのは、なぜでしょう。</a:t>
            </a:r>
            <a:endParaRPr kumimoji="1" lang="en-US" altLang="ja-JP" sz="1000" dirty="0">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B3BDCA50-487B-8896-FA22-EC24AE48419B}"/>
              </a:ext>
            </a:extLst>
          </p:cNvPr>
          <p:cNvSpPr txBox="1"/>
          <p:nvPr/>
        </p:nvSpPr>
        <p:spPr>
          <a:xfrm>
            <a:off x="919480" y="5773207"/>
            <a:ext cx="4887877" cy="534762"/>
          </a:xfrm>
          <a:prstGeom prst="rect">
            <a:avLst/>
          </a:prstGeom>
          <a:noFill/>
        </p:spPr>
        <p:txBody>
          <a:bodyPr wrap="none" rtlCol="0">
            <a:spAutoFit/>
          </a:bodyPr>
          <a:lstStyle/>
          <a:p>
            <a:pPr>
              <a:lnSpc>
                <a:spcPct val="150000"/>
              </a:lnSpc>
            </a:pPr>
            <a:r>
              <a:rPr kumimoji="1" lang="ja-JP" altLang="en-US" sz="1000" dirty="0">
                <a:latin typeface="メイリオ" panose="020B0604030504040204" pitchFamily="50" charset="-128"/>
                <a:ea typeface="メイリオ" panose="020B0604030504040204" pitchFamily="50" charset="-128"/>
              </a:rPr>
              <a:t>ジェットコースターは、どのようにして さいしょのさかを のぼっていましたか。</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いちぎょうでかきましょう。</a:t>
            </a:r>
          </a:p>
        </p:txBody>
      </p:sp>
      <p:sp>
        <p:nvSpPr>
          <p:cNvPr id="30" name="四角形: 角を丸くする 29">
            <a:extLst>
              <a:ext uri="{FF2B5EF4-FFF2-40B4-BE49-F238E27FC236}">
                <a16:creationId xmlns:a16="http://schemas.microsoft.com/office/drawing/2014/main" id="{FF70C07C-B795-3ACF-1AB8-A8C74D04D9C7}"/>
              </a:ext>
            </a:extLst>
          </p:cNvPr>
          <p:cNvSpPr/>
          <p:nvPr/>
        </p:nvSpPr>
        <p:spPr>
          <a:xfrm>
            <a:off x="683896" y="6296357"/>
            <a:ext cx="5525330" cy="420674"/>
          </a:xfrm>
          <a:prstGeom prst="roundRect">
            <a:avLst>
              <a:gd name="adj" fmla="val 15111"/>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D9F805D2-7A59-B1CD-7012-834258113BF0}"/>
              </a:ext>
            </a:extLst>
          </p:cNvPr>
          <p:cNvSpPr/>
          <p:nvPr/>
        </p:nvSpPr>
        <p:spPr>
          <a:xfrm>
            <a:off x="701367" y="6864904"/>
            <a:ext cx="218113" cy="218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2" name="テキスト ボックス 31">
            <a:extLst>
              <a:ext uri="{FF2B5EF4-FFF2-40B4-BE49-F238E27FC236}">
                <a16:creationId xmlns:a16="http://schemas.microsoft.com/office/drawing/2014/main" id="{E75F00D5-97FE-91C1-9936-CD11AE03AC39}"/>
              </a:ext>
            </a:extLst>
          </p:cNvPr>
          <p:cNvSpPr txBox="1"/>
          <p:nvPr/>
        </p:nvSpPr>
        <p:spPr>
          <a:xfrm>
            <a:off x="683896" y="6835460"/>
            <a:ext cx="263214" cy="276999"/>
          </a:xfrm>
          <a:prstGeom prst="rect">
            <a:avLst/>
          </a:prstGeom>
          <a:noFill/>
        </p:spPr>
        <p:txBody>
          <a:bodyPr wrap="none" rtlCol="0">
            <a:spAutoFit/>
          </a:bodyPr>
          <a:lstStyle/>
          <a:p>
            <a:r>
              <a:rPr kumimoji="1" lang="en-US" altLang="ja-JP" sz="1200" dirty="0">
                <a:solidFill>
                  <a:schemeClr val="bg1"/>
                </a:solidFill>
              </a:rPr>
              <a:t>3</a:t>
            </a:r>
            <a:endParaRPr kumimoji="1" lang="ja-JP" altLang="en-US" sz="1200" dirty="0">
              <a:solidFill>
                <a:schemeClr val="bg1"/>
              </a:solidFill>
            </a:endParaRPr>
          </a:p>
        </p:txBody>
      </p:sp>
      <p:sp>
        <p:nvSpPr>
          <p:cNvPr id="33" name="星: 5 pt 32">
            <a:extLst>
              <a:ext uri="{FF2B5EF4-FFF2-40B4-BE49-F238E27FC236}">
                <a16:creationId xmlns:a16="http://schemas.microsoft.com/office/drawing/2014/main" id="{C77C2BCA-C706-D59A-059A-610E561F5E93}"/>
              </a:ext>
            </a:extLst>
          </p:cNvPr>
          <p:cNvSpPr/>
          <p:nvPr/>
        </p:nvSpPr>
        <p:spPr>
          <a:xfrm>
            <a:off x="691701" y="1299455"/>
            <a:ext cx="237443" cy="237443"/>
          </a:xfrm>
          <a:prstGeom prst="star5">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9396AA43-140C-A3E3-F885-B8386D2E5375}"/>
              </a:ext>
            </a:extLst>
          </p:cNvPr>
          <p:cNvSpPr txBox="1"/>
          <p:nvPr/>
        </p:nvSpPr>
        <p:spPr>
          <a:xfrm>
            <a:off x="883920" y="1272103"/>
            <a:ext cx="5016117" cy="534762"/>
          </a:xfrm>
          <a:prstGeom prst="rect">
            <a:avLst/>
          </a:prstGeom>
          <a:noFill/>
        </p:spPr>
        <p:txBody>
          <a:bodyPr wrap="none" rtlCol="0">
            <a:spAutoFit/>
          </a:bodyPr>
          <a:lstStyle/>
          <a:p>
            <a:pPr>
              <a:lnSpc>
                <a:spcPct val="150000"/>
              </a:lnSpc>
            </a:pPr>
            <a:r>
              <a:rPr kumimoji="1" lang="ja-JP" altLang="en-US" sz="1000" dirty="0">
                <a:latin typeface="メイリオ" panose="020B0604030504040204" pitchFamily="50" charset="-128"/>
                <a:ea typeface="メイリオ" panose="020B0604030504040204" pitchFamily="50" charset="-128"/>
              </a:rPr>
              <a:t>いかのしつもんに こたえましょう。いろいろな かんがえかたや こたえがあります。</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おもったことを かいてみましょう。</a:t>
            </a:r>
          </a:p>
        </p:txBody>
      </p:sp>
      <p:sp>
        <p:nvSpPr>
          <p:cNvPr id="35" name="四角形: 角を丸くする 34">
            <a:extLst>
              <a:ext uri="{FF2B5EF4-FFF2-40B4-BE49-F238E27FC236}">
                <a16:creationId xmlns:a16="http://schemas.microsoft.com/office/drawing/2014/main" id="{6E789547-6832-BDF6-1071-B9F827FF2956}"/>
              </a:ext>
            </a:extLst>
          </p:cNvPr>
          <p:cNvSpPr/>
          <p:nvPr/>
        </p:nvSpPr>
        <p:spPr>
          <a:xfrm>
            <a:off x="683896" y="7350670"/>
            <a:ext cx="5525330" cy="1936834"/>
          </a:xfrm>
          <a:prstGeom prst="roundRect">
            <a:avLst>
              <a:gd name="adj" fmla="val 5603"/>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6" name="直線コネクタ 35">
            <a:extLst>
              <a:ext uri="{FF2B5EF4-FFF2-40B4-BE49-F238E27FC236}">
                <a16:creationId xmlns:a16="http://schemas.microsoft.com/office/drawing/2014/main" id="{4566F61B-DC6C-2E9E-D838-6F605F2CA161}"/>
              </a:ext>
            </a:extLst>
          </p:cNvPr>
          <p:cNvCxnSpPr>
            <a:cxnSpLocks/>
          </p:cNvCxnSpPr>
          <p:nvPr/>
        </p:nvCxnSpPr>
        <p:spPr>
          <a:xfrm>
            <a:off x="756920" y="731193"/>
            <a:ext cx="91440" cy="0"/>
          </a:xfrm>
          <a:prstGeom prst="line">
            <a:avLst/>
          </a:prstGeom>
          <a:ln w="152400" cap="sq">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DC955D4-2247-8ABA-1AC9-03537C1FA301}"/>
              </a:ext>
            </a:extLst>
          </p:cNvPr>
          <p:cNvCxnSpPr>
            <a:cxnSpLocks/>
          </p:cNvCxnSpPr>
          <p:nvPr/>
        </p:nvCxnSpPr>
        <p:spPr>
          <a:xfrm flipH="1">
            <a:off x="2792134" y="731193"/>
            <a:ext cx="1124546" cy="0"/>
          </a:xfrm>
          <a:prstGeom prst="line">
            <a:avLst/>
          </a:prstGeom>
          <a:ln w="152400" cap="sq">
            <a:solidFill>
              <a:schemeClr val="accent5"/>
            </a:solidFill>
            <a:miter lim="800000"/>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4BCF4178-9F6A-ED7B-9892-61947D3D4527}"/>
              </a:ext>
            </a:extLst>
          </p:cNvPr>
          <p:cNvSpPr txBox="1"/>
          <p:nvPr userDrawn="1"/>
        </p:nvSpPr>
        <p:spPr>
          <a:xfrm>
            <a:off x="756920" y="7383884"/>
            <a:ext cx="997389" cy="303929"/>
          </a:xfrm>
          <a:prstGeom prst="rect">
            <a:avLst/>
          </a:prstGeom>
          <a:noFill/>
        </p:spPr>
        <p:txBody>
          <a:bodyPr wrap="none" rtlCol="0">
            <a:spAutoFit/>
          </a:bodyPr>
          <a:lstStyle/>
          <a:p>
            <a:pPr>
              <a:lnSpc>
                <a:spcPct val="150000"/>
              </a:lnSpc>
            </a:pPr>
            <a:r>
              <a:rPr kumimoji="1" lang="ja-JP" altLang="en-US" sz="1000" dirty="0">
                <a:solidFill>
                  <a:schemeClr val="accent5"/>
                </a:solidFill>
                <a:latin typeface="メイリオ" panose="020B0604030504040204" pitchFamily="50" charset="-128"/>
                <a:ea typeface="メイリオ" panose="020B0604030504040204" pitchFamily="50" charset="-128"/>
              </a:rPr>
              <a:t>きこえた おと</a:t>
            </a:r>
            <a:endParaRPr kumimoji="1" lang="en-US" altLang="ja-JP" sz="1000" dirty="0">
              <a:solidFill>
                <a:schemeClr val="accent5"/>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C5AEE698-ED11-6E68-F219-83F5FD15149E}"/>
              </a:ext>
            </a:extLst>
          </p:cNvPr>
          <p:cNvSpPr txBox="1"/>
          <p:nvPr userDrawn="1"/>
        </p:nvSpPr>
        <p:spPr>
          <a:xfrm>
            <a:off x="756920" y="7681330"/>
            <a:ext cx="1125629" cy="303929"/>
          </a:xfrm>
          <a:prstGeom prst="rect">
            <a:avLst/>
          </a:prstGeom>
          <a:noFill/>
        </p:spPr>
        <p:txBody>
          <a:bodyPr wrap="none" rtlCol="0">
            <a:spAutoFit/>
          </a:bodyPr>
          <a:lstStyle/>
          <a:p>
            <a:pPr>
              <a:lnSpc>
                <a:spcPct val="150000"/>
              </a:lnSpc>
            </a:pPr>
            <a:r>
              <a:rPr kumimoji="1" lang="ja-JP" altLang="en-US" sz="1000" dirty="0">
                <a:solidFill>
                  <a:schemeClr val="accent5"/>
                </a:solidFill>
                <a:latin typeface="メイリオ" panose="020B0604030504040204" pitchFamily="50" charset="-128"/>
                <a:ea typeface="メイリオ" panose="020B0604030504040204" pitchFamily="50" charset="-128"/>
              </a:rPr>
              <a:t>きこえた りゆう</a:t>
            </a:r>
            <a:endParaRPr kumimoji="1" lang="en-US" altLang="ja-JP" sz="1000" dirty="0">
              <a:solidFill>
                <a:schemeClr val="accent5"/>
              </a:solidFill>
              <a:latin typeface="メイリオ" panose="020B0604030504040204" pitchFamily="50" charset="-128"/>
              <a:ea typeface="メイリオ" panose="020B0604030504040204" pitchFamily="50" charset="-128"/>
            </a:endParaRPr>
          </a:p>
        </p:txBody>
      </p:sp>
      <p:cxnSp>
        <p:nvCxnSpPr>
          <p:cNvPr id="7" name="直線コネクタ 6">
            <a:extLst>
              <a:ext uri="{FF2B5EF4-FFF2-40B4-BE49-F238E27FC236}">
                <a16:creationId xmlns:a16="http://schemas.microsoft.com/office/drawing/2014/main" id="{48CE61CB-4425-DDD0-EBBD-A86F94BD72C4}"/>
              </a:ext>
            </a:extLst>
          </p:cNvPr>
          <p:cNvCxnSpPr>
            <a:cxnSpLocks/>
          </p:cNvCxnSpPr>
          <p:nvPr userDrawn="1"/>
        </p:nvCxnSpPr>
        <p:spPr>
          <a:xfrm>
            <a:off x="683896" y="7687813"/>
            <a:ext cx="55253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7141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45" name="テキスト ボックス 44">
            <a:extLst>
              <a:ext uri="{FF2B5EF4-FFF2-40B4-BE49-F238E27FC236}">
                <a16:creationId xmlns:a16="http://schemas.microsoft.com/office/drawing/2014/main" id="{54C3DC8F-7D0D-3980-31EE-372DD3C8903E}"/>
              </a:ext>
            </a:extLst>
          </p:cNvPr>
          <p:cNvSpPr txBox="1"/>
          <p:nvPr userDrawn="1"/>
        </p:nvSpPr>
        <p:spPr>
          <a:xfrm>
            <a:off x="904959" y="773432"/>
            <a:ext cx="4331635" cy="303929"/>
          </a:xfrm>
          <a:prstGeom prst="rect">
            <a:avLst/>
          </a:prstGeom>
          <a:noFill/>
        </p:spPr>
        <p:txBody>
          <a:bodyPr wrap="none" rtlCol="0">
            <a:spAutoFit/>
          </a:bodyPr>
          <a:lstStyle/>
          <a:p>
            <a:pPr>
              <a:lnSpc>
                <a:spcPct val="150000"/>
              </a:lnSpc>
            </a:pPr>
            <a:r>
              <a:rPr kumimoji="1" lang="ja-JP" altLang="en-US" sz="1000" dirty="0">
                <a:latin typeface="メイリオ" panose="020B0604030504040204" pitchFamily="50" charset="-128"/>
                <a:ea typeface="メイリオ" panose="020B0604030504040204" pitchFamily="50" charset="-128"/>
              </a:rPr>
              <a:t>ジェットコースターのしゃりんは、いちりょうに なんこありましたか。</a:t>
            </a:r>
            <a:endParaRPr kumimoji="1" lang="en-US" altLang="ja-JP" sz="1000" dirty="0">
              <a:latin typeface="メイリオ" panose="020B0604030504040204" pitchFamily="50" charset="-128"/>
              <a:ea typeface="メイリオ" panose="020B0604030504040204" pitchFamily="50" charset="-128"/>
            </a:endParaRPr>
          </a:p>
        </p:txBody>
      </p:sp>
      <p:sp>
        <p:nvSpPr>
          <p:cNvPr id="46" name="正方形/長方形 45">
            <a:extLst>
              <a:ext uri="{FF2B5EF4-FFF2-40B4-BE49-F238E27FC236}">
                <a16:creationId xmlns:a16="http://schemas.microsoft.com/office/drawing/2014/main" id="{0CC38BE8-3F7E-502E-7196-A7B72FBF5803}"/>
              </a:ext>
            </a:extLst>
          </p:cNvPr>
          <p:cNvSpPr/>
          <p:nvPr userDrawn="1"/>
        </p:nvSpPr>
        <p:spPr>
          <a:xfrm>
            <a:off x="677123" y="818658"/>
            <a:ext cx="218113" cy="218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7" name="テキスト ボックス 46">
            <a:extLst>
              <a:ext uri="{FF2B5EF4-FFF2-40B4-BE49-F238E27FC236}">
                <a16:creationId xmlns:a16="http://schemas.microsoft.com/office/drawing/2014/main" id="{E81E99CF-49A7-3870-459F-7D83BCF4DF96}"/>
              </a:ext>
            </a:extLst>
          </p:cNvPr>
          <p:cNvSpPr txBox="1"/>
          <p:nvPr userDrawn="1"/>
        </p:nvSpPr>
        <p:spPr>
          <a:xfrm>
            <a:off x="659652" y="789214"/>
            <a:ext cx="263214" cy="276999"/>
          </a:xfrm>
          <a:prstGeom prst="rect">
            <a:avLst/>
          </a:prstGeom>
          <a:noFill/>
        </p:spPr>
        <p:txBody>
          <a:bodyPr wrap="none" rtlCol="0">
            <a:spAutoFit/>
          </a:bodyPr>
          <a:lstStyle/>
          <a:p>
            <a:r>
              <a:rPr kumimoji="1" lang="en-US" altLang="ja-JP" sz="1200" dirty="0">
                <a:solidFill>
                  <a:schemeClr val="bg1"/>
                </a:solidFill>
              </a:rPr>
              <a:t>4</a:t>
            </a:r>
            <a:endParaRPr kumimoji="1" lang="ja-JP" altLang="en-US" sz="1200" dirty="0">
              <a:solidFill>
                <a:schemeClr val="bg1"/>
              </a:solidFill>
            </a:endParaRPr>
          </a:p>
        </p:txBody>
      </p:sp>
      <p:sp>
        <p:nvSpPr>
          <p:cNvPr id="48" name="四角形: 角を丸くする 47">
            <a:extLst>
              <a:ext uri="{FF2B5EF4-FFF2-40B4-BE49-F238E27FC236}">
                <a16:creationId xmlns:a16="http://schemas.microsoft.com/office/drawing/2014/main" id="{4CEF1772-E710-3DCD-69BA-FF941343E1A3}"/>
              </a:ext>
            </a:extLst>
          </p:cNvPr>
          <p:cNvSpPr/>
          <p:nvPr userDrawn="1"/>
        </p:nvSpPr>
        <p:spPr>
          <a:xfrm>
            <a:off x="677123" y="1093143"/>
            <a:ext cx="688127" cy="420674"/>
          </a:xfrm>
          <a:prstGeom prst="roundRect">
            <a:avLst>
              <a:gd name="adj" fmla="val 15111"/>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DEF711D9-5EE5-4183-150A-72BEB35C21F7}"/>
              </a:ext>
            </a:extLst>
          </p:cNvPr>
          <p:cNvSpPr txBox="1"/>
          <p:nvPr userDrawn="1"/>
        </p:nvSpPr>
        <p:spPr>
          <a:xfrm>
            <a:off x="904959" y="1638453"/>
            <a:ext cx="5359159" cy="534762"/>
          </a:xfrm>
          <a:prstGeom prst="rect">
            <a:avLst/>
          </a:prstGeom>
          <a:noFill/>
        </p:spPr>
        <p:txBody>
          <a:bodyPr wrap="none" rtlCol="0">
            <a:spAutoFit/>
          </a:bodyPr>
          <a:lstStyle/>
          <a:p>
            <a:pPr>
              <a:lnSpc>
                <a:spcPct val="150000"/>
              </a:lnSpc>
            </a:pPr>
            <a:r>
              <a:rPr kumimoji="1" lang="ja-JP" altLang="en-US" sz="1000" dirty="0">
                <a:latin typeface="メイリオ" panose="020B0604030504040204" pitchFamily="50" charset="-128"/>
                <a:ea typeface="メイリオ" panose="020B0604030504040204" pitchFamily="50" charset="-128"/>
              </a:rPr>
              <a:t>レールの うえにある しゃりん、よこにある しゃりん、したにある しゃりんは、それぞれ</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どのような やくわりでしょう。それぞれ、いちぎょうで かきましょう。</a:t>
            </a:r>
            <a:endParaRPr kumimoji="1" lang="en-US" altLang="ja-JP" sz="1000"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A1E64326-3E86-98BB-3B0D-3AF7E864FCD5}"/>
              </a:ext>
            </a:extLst>
          </p:cNvPr>
          <p:cNvSpPr/>
          <p:nvPr userDrawn="1"/>
        </p:nvSpPr>
        <p:spPr>
          <a:xfrm>
            <a:off x="677123" y="1683679"/>
            <a:ext cx="218113" cy="218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 name="テキスト ボックス 7">
            <a:extLst>
              <a:ext uri="{FF2B5EF4-FFF2-40B4-BE49-F238E27FC236}">
                <a16:creationId xmlns:a16="http://schemas.microsoft.com/office/drawing/2014/main" id="{876582B0-B20D-9EF4-12B7-1587B64FFF2C}"/>
              </a:ext>
            </a:extLst>
          </p:cNvPr>
          <p:cNvSpPr txBox="1"/>
          <p:nvPr userDrawn="1"/>
        </p:nvSpPr>
        <p:spPr>
          <a:xfrm>
            <a:off x="659652" y="1654235"/>
            <a:ext cx="263214" cy="276999"/>
          </a:xfrm>
          <a:prstGeom prst="rect">
            <a:avLst/>
          </a:prstGeom>
          <a:noFill/>
        </p:spPr>
        <p:txBody>
          <a:bodyPr wrap="none" rtlCol="0">
            <a:spAutoFit/>
          </a:bodyPr>
          <a:lstStyle/>
          <a:p>
            <a:r>
              <a:rPr kumimoji="1" lang="en-US" altLang="ja-JP" sz="1200" dirty="0">
                <a:solidFill>
                  <a:schemeClr val="bg1"/>
                </a:solidFill>
              </a:rPr>
              <a:t>5</a:t>
            </a:r>
            <a:endParaRPr kumimoji="1" lang="ja-JP" altLang="en-US" sz="1200" dirty="0">
              <a:solidFill>
                <a:schemeClr val="bg1"/>
              </a:solidFill>
            </a:endParaRPr>
          </a:p>
        </p:txBody>
      </p:sp>
      <p:sp>
        <p:nvSpPr>
          <p:cNvPr id="9" name="四角形: 角を丸くする 8">
            <a:extLst>
              <a:ext uri="{FF2B5EF4-FFF2-40B4-BE49-F238E27FC236}">
                <a16:creationId xmlns:a16="http://schemas.microsoft.com/office/drawing/2014/main" id="{C9CE7471-C242-9CF9-B110-35589FD18BDE}"/>
              </a:ext>
            </a:extLst>
          </p:cNvPr>
          <p:cNvSpPr/>
          <p:nvPr userDrawn="1"/>
        </p:nvSpPr>
        <p:spPr>
          <a:xfrm>
            <a:off x="659652" y="2188997"/>
            <a:ext cx="5525330" cy="1241424"/>
          </a:xfrm>
          <a:prstGeom prst="roundRect">
            <a:avLst>
              <a:gd name="adj" fmla="val 7812"/>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617C23A1-1C8F-9E8A-0013-165D60C3683C}"/>
              </a:ext>
            </a:extLst>
          </p:cNvPr>
          <p:cNvCxnSpPr>
            <a:cxnSpLocks/>
          </p:cNvCxnSpPr>
          <p:nvPr userDrawn="1"/>
        </p:nvCxnSpPr>
        <p:spPr>
          <a:xfrm>
            <a:off x="677123" y="2564784"/>
            <a:ext cx="550785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C497FB37-EC95-1B74-31F5-77839AA36A5E}"/>
              </a:ext>
            </a:extLst>
          </p:cNvPr>
          <p:cNvCxnSpPr>
            <a:cxnSpLocks/>
          </p:cNvCxnSpPr>
          <p:nvPr userDrawn="1"/>
        </p:nvCxnSpPr>
        <p:spPr>
          <a:xfrm>
            <a:off x="659652" y="2983884"/>
            <a:ext cx="550785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07168162-071D-63D5-2112-8F8B4E788FCB}"/>
              </a:ext>
            </a:extLst>
          </p:cNvPr>
          <p:cNvSpPr txBox="1"/>
          <p:nvPr userDrawn="1"/>
        </p:nvSpPr>
        <p:spPr>
          <a:xfrm>
            <a:off x="659652" y="2224926"/>
            <a:ext cx="1382110" cy="303929"/>
          </a:xfrm>
          <a:prstGeom prst="rect">
            <a:avLst/>
          </a:prstGeom>
          <a:noFill/>
        </p:spPr>
        <p:txBody>
          <a:bodyPr wrap="none" rtlCol="0">
            <a:spAutoFit/>
          </a:bodyPr>
          <a:lstStyle/>
          <a:p>
            <a:pPr>
              <a:lnSpc>
                <a:spcPct val="150000"/>
              </a:lnSpc>
            </a:pPr>
            <a:r>
              <a:rPr kumimoji="1" lang="ja-JP" altLang="en-US" sz="1000" dirty="0">
                <a:solidFill>
                  <a:schemeClr val="accent5"/>
                </a:solidFill>
                <a:latin typeface="メイリオ" panose="020B0604030504040204" pitchFamily="50" charset="-128"/>
                <a:ea typeface="メイリオ" panose="020B0604030504040204" pitchFamily="50" charset="-128"/>
              </a:rPr>
              <a:t>うえにある しゃりん</a:t>
            </a:r>
            <a:endParaRPr kumimoji="1" lang="en-US" altLang="ja-JP" sz="1000" dirty="0">
              <a:solidFill>
                <a:schemeClr val="accent5"/>
              </a:solidFill>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B2D14AD2-5504-5464-81F7-8E3BC3947FF2}"/>
              </a:ext>
            </a:extLst>
          </p:cNvPr>
          <p:cNvSpPr txBox="1"/>
          <p:nvPr userDrawn="1"/>
        </p:nvSpPr>
        <p:spPr>
          <a:xfrm>
            <a:off x="659652" y="2619208"/>
            <a:ext cx="1382110" cy="303929"/>
          </a:xfrm>
          <a:prstGeom prst="rect">
            <a:avLst/>
          </a:prstGeom>
          <a:noFill/>
        </p:spPr>
        <p:txBody>
          <a:bodyPr wrap="none" rtlCol="0">
            <a:spAutoFit/>
          </a:bodyPr>
          <a:lstStyle/>
          <a:p>
            <a:pPr>
              <a:lnSpc>
                <a:spcPct val="150000"/>
              </a:lnSpc>
            </a:pPr>
            <a:r>
              <a:rPr kumimoji="1" lang="ja-JP" altLang="en-US" sz="1000" dirty="0">
                <a:solidFill>
                  <a:schemeClr val="accent5"/>
                </a:solidFill>
                <a:latin typeface="メイリオ" panose="020B0604030504040204" pitchFamily="50" charset="-128"/>
                <a:ea typeface="メイリオ" panose="020B0604030504040204" pitchFamily="50" charset="-128"/>
              </a:rPr>
              <a:t>よこにある しゃりん</a:t>
            </a:r>
            <a:endParaRPr kumimoji="1" lang="en-US" altLang="ja-JP" sz="1000" dirty="0">
              <a:solidFill>
                <a:schemeClr val="accent5"/>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8CA9F7AE-6D73-9D01-79BE-EDE99F244A48}"/>
              </a:ext>
            </a:extLst>
          </p:cNvPr>
          <p:cNvSpPr txBox="1"/>
          <p:nvPr userDrawn="1"/>
        </p:nvSpPr>
        <p:spPr>
          <a:xfrm>
            <a:off x="659652" y="3038307"/>
            <a:ext cx="1382110" cy="303929"/>
          </a:xfrm>
          <a:prstGeom prst="rect">
            <a:avLst/>
          </a:prstGeom>
          <a:noFill/>
        </p:spPr>
        <p:txBody>
          <a:bodyPr wrap="none" rtlCol="0">
            <a:spAutoFit/>
          </a:bodyPr>
          <a:lstStyle/>
          <a:p>
            <a:pPr>
              <a:lnSpc>
                <a:spcPct val="150000"/>
              </a:lnSpc>
            </a:pPr>
            <a:r>
              <a:rPr kumimoji="1" lang="ja-JP" altLang="en-US" sz="1000" dirty="0">
                <a:solidFill>
                  <a:schemeClr val="accent5"/>
                </a:solidFill>
                <a:latin typeface="メイリオ" panose="020B0604030504040204" pitchFamily="50" charset="-128"/>
                <a:ea typeface="メイリオ" panose="020B0604030504040204" pitchFamily="50" charset="-128"/>
              </a:rPr>
              <a:t>したにある しゃりん</a:t>
            </a:r>
            <a:endParaRPr kumimoji="1" lang="en-US" altLang="ja-JP" sz="1000" dirty="0">
              <a:solidFill>
                <a:schemeClr val="accent5"/>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339227FD-1923-96CE-1ED4-CD5270569CF1}"/>
              </a:ext>
            </a:extLst>
          </p:cNvPr>
          <p:cNvSpPr txBox="1"/>
          <p:nvPr userDrawn="1"/>
        </p:nvSpPr>
        <p:spPr>
          <a:xfrm>
            <a:off x="904959" y="3574259"/>
            <a:ext cx="5016117" cy="534762"/>
          </a:xfrm>
          <a:prstGeom prst="rect">
            <a:avLst/>
          </a:prstGeom>
          <a:noFill/>
        </p:spPr>
        <p:txBody>
          <a:bodyPr wrap="none" rtlCol="0">
            <a:spAutoFit/>
          </a:bodyPr>
          <a:lstStyle/>
          <a:p>
            <a:pPr>
              <a:lnSpc>
                <a:spcPct val="150000"/>
              </a:lnSpc>
            </a:pPr>
            <a:r>
              <a:rPr kumimoji="1" lang="ja-JP" altLang="en-US" sz="1000" dirty="0">
                <a:latin typeface="メイリオ" panose="020B0604030504040204" pitchFamily="50" charset="-128"/>
                <a:ea typeface="メイリオ" panose="020B0604030504040204" pitchFamily="50" charset="-128"/>
              </a:rPr>
              <a:t>ジェットコースターのブレーキは みつかりましたか。みつかった ばあいは、どこに</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ありましたか。いちぎょうで かきましょう。</a:t>
            </a:r>
            <a:endParaRPr kumimoji="1" lang="en-US" altLang="ja-JP" sz="1000" dirty="0">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24209A9C-9E70-E68A-F5BF-CF2016CE8569}"/>
              </a:ext>
            </a:extLst>
          </p:cNvPr>
          <p:cNvSpPr/>
          <p:nvPr userDrawn="1"/>
        </p:nvSpPr>
        <p:spPr>
          <a:xfrm>
            <a:off x="677123" y="3619485"/>
            <a:ext cx="218113" cy="218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9" name="テキスト ボックス 18">
            <a:extLst>
              <a:ext uri="{FF2B5EF4-FFF2-40B4-BE49-F238E27FC236}">
                <a16:creationId xmlns:a16="http://schemas.microsoft.com/office/drawing/2014/main" id="{B911C967-036E-BD05-B5F9-28D4E636228B}"/>
              </a:ext>
            </a:extLst>
          </p:cNvPr>
          <p:cNvSpPr txBox="1"/>
          <p:nvPr userDrawn="1"/>
        </p:nvSpPr>
        <p:spPr>
          <a:xfrm>
            <a:off x="659652" y="3590041"/>
            <a:ext cx="263214" cy="276999"/>
          </a:xfrm>
          <a:prstGeom prst="rect">
            <a:avLst/>
          </a:prstGeom>
          <a:noFill/>
        </p:spPr>
        <p:txBody>
          <a:bodyPr wrap="none" rtlCol="0">
            <a:spAutoFit/>
          </a:bodyPr>
          <a:lstStyle/>
          <a:p>
            <a:r>
              <a:rPr kumimoji="1" lang="en-US" altLang="ja-JP" sz="1200" dirty="0">
                <a:solidFill>
                  <a:schemeClr val="bg1"/>
                </a:solidFill>
              </a:rPr>
              <a:t>6</a:t>
            </a:r>
            <a:endParaRPr kumimoji="1" lang="ja-JP" altLang="en-US" sz="1200" dirty="0">
              <a:solidFill>
                <a:schemeClr val="bg1"/>
              </a:solidFill>
            </a:endParaRPr>
          </a:p>
        </p:txBody>
      </p:sp>
      <p:sp>
        <p:nvSpPr>
          <p:cNvPr id="20" name="四角形: 角を丸くする 19">
            <a:extLst>
              <a:ext uri="{FF2B5EF4-FFF2-40B4-BE49-F238E27FC236}">
                <a16:creationId xmlns:a16="http://schemas.microsoft.com/office/drawing/2014/main" id="{22B2E0E4-CEFB-1B49-EF27-20A00196B443}"/>
              </a:ext>
            </a:extLst>
          </p:cNvPr>
          <p:cNvSpPr/>
          <p:nvPr userDrawn="1"/>
        </p:nvSpPr>
        <p:spPr>
          <a:xfrm>
            <a:off x="677123" y="4109021"/>
            <a:ext cx="5525330" cy="420674"/>
          </a:xfrm>
          <a:prstGeom prst="roundRect">
            <a:avLst>
              <a:gd name="adj" fmla="val 15111"/>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D141ED06-5FCE-DB53-1CEB-C084946F8676}"/>
              </a:ext>
            </a:extLst>
          </p:cNvPr>
          <p:cNvSpPr txBox="1"/>
          <p:nvPr userDrawn="1"/>
        </p:nvSpPr>
        <p:spPr>
          <a:xfrm>
            <a:off x="1365250" y="1217779"/>
            <a:ext cx="312906" cy="303929"/>
          </a:xfrm>
          <a:prstGeom prst="rect">
            <a:avLst/>
          </a:prstGeom>
          <a:noFill/>
        </p:spPr>
        <p:txBody>
          <a:bodyPr wrap="none" rtlCol="0">
            <a:spAutoFit/>
          </a:bodyPr>
          <a:lstStyle/>
          <a:p>
            <a:pPr>
              <a:lnSpc>
                <a:spcPct val="150000"/>
              </a:lnSpc>
            </a:pPr>
            <a:r>
              <a:rPr kumimoji="1" lang="ja-JP" altLang="en-US" sz="1000" dirty="0">
                <a:solidFill>
                  <a:schemeClr val="accent5"/>
                </a:solidFill>
                <a:latin typeface="メイリオ" panose="020B0604030504040204" pitchFamily="50" charset="-128"/>
                <a:ea typeface="メイリオ" panose="020B0604030504040204" pitchFamily="50" charset="-128"/>
              </a:rPr>
              <a:t>こ</a:t>
            </a:r>
            <a:endParaRPr kumimoji="1" lang="en-US" altLang="ja-JP" sz="1000" dirty="0">
              <a:solidFill>
                <a:schemeClr val="accent5"/>
              </a:solidFill>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A2773BD1-94B2-2425-0D9A-BF7498646E1C}"/>
              </a:ext>
            </a:extLst>
          </p:cNvPr>
          <p:cNvSpPr txBox="1"/>
          <p:nvPr userDrawn="1"/>
        </p:nvSpPr>
        <p:spPr>
          <a:xfrm>
            <a:off x="922866" y="4643783"/>
            <a:ext cx="5102679" cy="534762"/>
          </a:xfrm>
          <a:prstGeom prst="rect">
            <a:avLst/>
          </a:prstGeom>
          <a:noFill/>
        </p:spPr>
        <p:txBody>
          <a:bodyPr wrap="none" rtlCol="0">
            <a:spAutoFit/>
          </a:bodyPr>
          <a:lstStyle/>
          <a:p>
            <a:pPr>
              <a:lnSpc>
                <a:spcPct val="150000"/>
              </a:lnSpc>
            </a:pPr>
            <a:r>
              <a:rPr kumimoji="1" lang="ja-JP" altLang="en-US" sz="1000" dirty="0">
                <a:latin typeface="メイリオ" panose="020B0604030504040204" pitchFamily="50" charset="-128"/>
                <a:ea typeface="メイリオ" panose="020B0604030504040204" pitchFamily="50" charset="-128"/>
              </a:rPr>
              <a:t>ジェットコースターのブレーキは どのようにして しゃりょうを とめていると おもい</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ますか。</a:t>
            </a:r>
            <a:endParaRPr kumimoji="1" lang="en-US" altLang="ja-JP" sz="1000" dirty="0">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B7F5D695-00E0-60A4-6408-7CA01E500BF3}"/>
              </a:ext>
            </a:extLst>
          </p:cNvPr>
          <p:cNvSpPr/>
          <p:nvPr userDrawn="1"/>
        </p:nvSpPr>
        <p:spPr>
          <a:xfrm>
            <a:off x="695030" y="4689009"/>
            <a:ext cx="218113" cy="218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4" name="テキスト ボックス 23">
            <a:extLst>
              <a:ext uri="{FF2B5EF4-FFF2-40B4-BE49-F238E27FC236}">
                <a16:creationId xmlns:a16="http://schemas.microsoft.com/office/drawing/2014/main" id="{78AE7FC0-2179-3742-D1C7-72B876BDAE21}"/>
              </a:ext>
            </a:extLst>
          </p:cNvPr>
          <p:cNvSpPr txBox="1"/>
          <p:nvPr userDrawn="1"/>
        </p:nvSpPr>
        <p:spPr>
          <a:xfrm>
            <a:off x="677559" y="4659565"/>
            <a:ext cx="263214" cy="276999"/>
          </a:xfrm>
          <a:prstGeom prst="rect">
            <a:avLst/>
          </a:prstGeom>
          <a:noFill/>
        </p:spPr>
        <p:txBody>
          <a:bodyPr wrap="none" rtlCol="0">
            <a:spAutoFit/>
          </a:bodyPr>
          <a:lstStyle/>
          <a:p>
            <a:r>
              <a:rPr kumimoji="1" lang="en-US" altLang="ja-JP" sz="1200" dirty="0">
                <a:solidFill>
                  <a:schemeClr val="bg1"/>
                </a:solidFill>
              </a:rPr>
              <a:t>7</a:t>
            </a:r>
            <a:endParaRPr kumimoji="1" lang="ja-JP" altLang="en-US" sz="1200" dirty="0">
              <a:solidFill>
                <a:schemeClr val="bg1"/>
              </a:solidFill>
            </a:endParaRPr>
          </a:p>
        </p:txBody>
      </p:sp>
      <p:sp>
        <p:nvSpPr>
          <p:cNvPr id="25" name="四角形: 角を丸くする 24">
            <a:extLst>
              <a:ext uri="{FF2B5EF4-FFF2-40B4-BE49-F238E27FC236}">
                <a16:creationId xmlns:a16="http://schemas.microsoft.com/office/drawing/2014/main" id="{975C3B3E-7F68-A268-71B2-F494E4BBDD12}"/>
              </a:ext>
            </a:extLst>
          </p:cNvPr>
          <p:cNvSpPr/>
          <p:nvPr userDrawn="1"/>
        </p:nvSpPr>
        <p:spPr>
          <a:xfrm>
            <a:off x="695030" y="5178544"/>
            <a:ext cx="5525330" cy="1552455"/>
          </a:xfrm>
          <a:prstGeom prst="roundRect">
            <a:avLst>
              <a:gd name="adj" fmla="val 7339"/>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82E73DED-2FFA-B8D8-16F0-5EB72F627745}"/>
              </a:ext>
            </a:extLst>
          </p:cNvPr>
          <p:cNvSpPr txBox="1"/>
          <p:nvPr userDrawn="1"/>
        </p:nvSpPr>
        <p:spPr>
          <a:xfrm>
            <a:off x="922866" y="6872369"/>
            <a:ext cx="3092513" cy="303929"/>
          </a:xfrm>
          <a:prstGeom prst="rect">
            <a:avLst/>
          </a:prstGeom>
          <a:noFill/>
        </p:spPr>
        <p:txBody>
          <a:bodyPr wrap="none" rtlCol="0">
            <a:spAutoFit/>
          </a:bodyPr>
          <a:lstStyle/>
          <a:p>
            <a:pPr>
              <a:lnSpc>
                <a:spcPct val="150000"/>
              </a:lnSpc>
            </a:pPr>
            <a:r>
              <a:rPr kumimoji="1" lang="ja-JP" altLang="en-US" sz="1000" dirty="0">
                <a:latin typeface="メイリオ" panose="020B0604030504040204" pitchFamily="50" charset="-128"/>
                <a:ea typeface="メイリオ" panose="020B0604030504040204" pitchFamily="50" charset="-128"/>
              </a:rPr>
              <a:t>ジェットコースターの かんそうを かきましょう。</a:t>
            </a:r>
            <a:endParaRPr kumimoji="1" lang="en-US" altLang="ja-JP" sz="1000" dirty="0">
              <a:latin typeface="メイリオ" panose="020B0604030504040204" pitchFamily="50" charset="-128"/>
              <a:ea typeface="メイリオ" panose="020B0604030504040204" pitchFamily="50" charset="-128"/>
            </a:endParaRPr>
          </a:p>
        </p:txBody>
      </p:sp>
      <p:sp>
        <p:nvSpPr>
          <p:cNvPr id="27" name="正方形/長方形 26">
            <a:extLst>
              <a:ext uri="{FF2B5EF4-FFF2-40B4-BE49-F238E27FC236}">
                <a16:creationId xmlns:a16="http://schemas.microsoft.com/office/drawing/2014/main" id="{0801FC25-477D-2B25-CD5D-667D48D4C9A5}"/>
              </a:ext>
            </a:extLst>
          </p:cNvPr>
          <p:cNvSpPr/>
          <p:nvPr userDrawn="1"/>
        </p:nvSpPr>
        <p:spPr>
          <a:xfrm>
            <a:off x="695030" y="6917595"/>
            <a:ext cx="218113" cy="218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8" name="テキスト ボックス 27">
            <a:extLst>
              <a:ext uri="{FF2B5EF4-FFF2-40B4-BE49-F238E27FC236}">
                <a16:creationId xmlns:a16="http://schemas.microsoft.com/office/drawing/2014/main" id="{D5CA96D4-F60F-840F-01F6-A5686A7F1E73}"/>
              </a:ext>
            </a:extLst>
          </p:cNvPr>
          <p:cNvSpPr txBox="1"/>
          <p:nvPr userDrawn="1"/>
        </p:nvSpPr>
        <p:spPr>
          <a:xfrm>
            <a:off x="677559" y="6888151"/>
            <a:ext cx="263214" cy="276999"/>
          </a:xfrm>
          <a:prstGeom prst="rect">
            <a:avLst/>
          </a:prstGeom>
          <a:noFill/>
        </p:spPr>
        <p:txBody>
          <a:bodyPr wrap="none" rtlCol="0">
            <a:spAutoFit/>
          </a:bodyPr>
          <a:lstStyle/>
          <a:p>
            <a:r>
              <a:rPr kumimoji="1" lang="en-US" altLang="ja-JP" sz="1200" dirty="0">
                <a:solidFill>
                  <a:schemeClr val="bg1"/>
                </a:solidFill>
              </a:rPr>
              <a:t>8</a:t>
            </a:r>
            <a:endParaRPr kumimoji="1" lang="ja-JP" altLang="en-US" sz="1200" dirty="0">
              <a:solidFill>
                <a:schemeClr val="bg1"/>
              </a:solidFill>
            </a:endParaRPr>
          </a:p>
        </p:txBody>
      </p:sp>
      <p:sp>
        <p:nvSpPr>
          <p:cNvPr id="29" name="四角形: 角を丸くする 28">
            <a:extLst>
              <a:ext uri="{FF2B5EF4-FFF2-40B4-BE49-F238E27FC236}">
                <a16:creationId xmlns:a16="http://schemas.microsoft.com/office/drawing/2014/main" id="{CCCF0C2F-BD12-A26B-21CE-7BF20FFB1478}"/>
              </a:ext>
            </a:extLst>
          </p:cNvPr>
          <p:cNvSpPr/>
          <p:nvPr userDrawn="1"/>
        </p:nvSpPr>
        <p:spPr>
          <a:xfrm>
            <a:off x="695030" y="7205742"/>
            <a:ext cx="5525330" cy="1753843"/>
          </a:xfrm>
          <a:prstGeom prst="roundRect">
            <a:avLst>
              <a:gd name="adj" fmla="val 7339"/>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22088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4D84E0F-74EC-47B2-BFA5-EEDB99F7E2F6}" type="datetimeFigureOut">
              <a:rPr kumimoji="1" lang="ja-JP" altLang="en-US" smtClean="0"/>
              <a:t>2025/7/21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58384ED-4B6B-4111-AA02-DB1B85BA5762}" type="slidenum">
              <a:rPr kumimoji="1" lang="ja-JP" altLang="en-US" smtClean="0"/>
              <a:t>‹#›</a:t>
            </a:fld>
            <a:endParaRPr kumimoji="1" lang="ja-JP" altLang="en-US"/>
          </a:p>
        </p:txBody>
      </p:sp>
    </p:spTree>
    <p:extLst>
      <p:ext uri="{BB962C8B-B14F-4D97-AF65-F5344CB8AC3E}">
        <p14:creationId xmlns:p14="http://schemas.microsoft.com/office/powerpoint/2010/main" val="3562215567"/>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68" r:id="rId3"/>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j-amusementpark.com/inquir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テキスト ボックス 53">
            <a:extLst>
              <a:ext uri="{FF2B5EF4-FFF2-40B4-BE49-F238E27FC236}">
                <a16:creationId xmlns:a16="http://schemas.microsoft.com/office/drawing/2014/main" id="{D0393F07-5B03-C340-D13D-5424B669CE00}"/>
              </a:ext>
            </a:extLst>
          </p:cNvPr>
          <p:cNvSpPr txBox="1"/>
          <p:nvPr/>
        </p:nvSpPr>
        <p:spPr>
          <a:xfrm>
            <a:off x="771525" y="6362700"/>
            <a:ext cx="5314950" cy="276999"/>
          </a:xfrm>
          <a:prstGeom prst="rect">
            <a:avLst/>
          </a:prstGeom>
          <a:noFill/>
        </p:spPr>
        <p:txBody>
          <a:bodyPr wrap="square" rtlCol="0">
            <a:spAutoFit/>
          </a:bodyPr>
          <a:lstStyle/>
          <a:p>
            <a:endParaRPr kumimoji="1" lang="ja-JP" altLang="en-US" sz="1200" dirty="0">
              <a:latin typeface="メイリオ" panose="020B0604030504040204" pitchFamily="50" charset="-128"/>
              <a:ea typeface="メイリオ" panose="020B0604030504040204" pitchFamily="50" charset="-128"/>
            </a:endParaRPr>
          </a:p>
        </p:txBody>
      </p:sp>
      <p:sp>
        <p:nvSpPr>
          <p:cNvPr id="55" name="テキスト ボックス 54">
            <a:extLst>
              <a:ext uri="{FF2B5EF4-FFF2-40B4-BE49-F238E27FC236}">
                <a16:creationId xmlns:a16="http://schemas.microsoft.com/office/drawing/2014/main" id="{765405FF-E120-8D31-9DB3-60FE78577613}"/>
              </a:ext>
            </a:extLst>
          </p:cNvPr>
          <p:cNvSpPr txBox="1"/>
          <p:nvPr/>
        </p:nvSpPr>
        <p:spPr>
          <a:xfrm>
            <a:off x="1895475" y="7378700"/>
            <a:ext cx="4111625" cy="276999"/>
          </a:xfrm>
          <a:prstGeom prst="rect">
            <a:avLst/>
          </a:prstGeom>
          <a:noFill/>
        </p:spPr>
        <p:txBody>
          <a:bodyPr wrap="square" rtlCol="0">
            <a:spAutoFit/>
          </a:bodyPr>
          <a:lstStyle/>
          <a:p>
            <a:endParaRPr kumimoji="1" lang="ja-JP" altLang="en-US" sz="120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4380A005-4926-BBDF-BAE6-40B3FA9EA6B0}"/>
              </a:ext>
            </a:extLst>
          </p:cNvPr>
          <p:cNvSpPr txBox="1"/>
          <p:nvPr/>
        </p:nvSpPr>
        <p:spPr>
          <a:xfrm>
            <a:off x="771525" y="7981950"/>
            <a:ext cx="5235575" cy="1206500"/>
          </a:xfrm>
          <a:prstGeom prst="rect">
            <a:avLst/>
          </a:prstGeom>
          <a:noFill/>
        </p:spPr>
        <p:txBody>
          <a:bodyPr wrap="square" rtlCol="0">
            <a:spAutoFit/>
          </a:bodyPr>
          <a:lstStyle/>
          <a:p>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73539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8DB690D-FAAB-8DBF-B445-C87D7277BDF7}"/>
              </a:ext>
            </a:extLst>
          </p:cNvPr>
          <p:cNvSpPr txBox="1"/>
          <p:nvPr/>
        </p:nvSpPr>
        <p:spPr>
          <a:xfrm>
            <a:off x="727075" y="1162050"/>
            <a:ext cx="549275" cy="276999"/>
          </a:xfrm>
          <a:prstGeom prst="rect">
            <a:avLst/>
          </a:prstGeom>
          <a:noFill/>
        </p:spPr>
        <p:txBody>
          <a:bodyPr wrap="square" rtlCol="0">
            <a:spAutoFit/>
          </a:bodyPr>
          <a:lstStyle/>
          <a:p>
            <a:endParaRPr kumimoji="1" lang="ja-JP" altLang="en-US" sz="1200"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4C5D63A9-1884-AF53-ECD9-3B3F7C3E0C14}"/>
              </a:ext>
            </a:extLst>
          </p:cNvPr>
          <p:cNvSpPr txBox="1"/>
          <p:nvPr/>
        </p:nvSpPr>
        <p:spPr>
          <a:xfrm>
            <a:off x="2047875" y="2247900"/>
            <a:ext cx="4016375" cy="276999"/>
          </a:xfrm>
          <a:prstGeom prst="rect">
            <a:avLst/>
          </a:prstGeom>
          <a:noFill/>
        </p:spPr>
        <p:txBody>
          <a:bodyPr wrap="square" rtlCol="0">
            <a:spAutoFit/>
          </a:bodyPr>
          <a:lstStyle/>
          <a:p>
            <a:endParaRPr kumimoji="1" lang="ja-JP" altLang="en-US" sz="12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AA821016-95FA-F1C1-F31C-83AB411DBBC6}"/>
              </a:ext>
            </a:extLst>
          </p:cNvPr>
          <p:cNvSpPr txBox="1"/>
          <p:nvPr/>
        </p:nvSpPr>
        <p:spPr>
          <a:xfrm>
            <a:off x="2047875" y="2641600"/>
            <a:ext cx="4016375" cy="276999"/>
          </a:xfrm>
          <a:prstGeom prst="rect">
            <a:avLst/>
          </a:prstGeom>
          <a:noFill/>
        </p:spPr>
        <p:txBody>
          <a:bodyPr wrap="square" rtlCol="0">
            <a:spAutoFit/>
          </a:bodyPr>
          <a:lstStyle/>
          <a:p>
            <a:endParaRPr kumimoji="1" lang="ja-JP" altLang="en-US" sz="12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E35E2EA8-7E56-AF3D-ADAA-3738E2E4853D}"/>
              </a:ext>
            </a:extLst>
          </p:cNvPr>
          <p:cNvSpPr txBox="1"/>
          <p:nvPr/>
        </p:nvSpPr>
        <p:spPr>
          <a:xfrm>
            <a:off x="2047875" y="3079750"/>
            <a:ext cx="4016375" cy="276999"/>
          </a:xfrm>
          <a:prstGeom prst="rect">
            <a:avLst/>
          </a:prstGeom>
          <a:noFill/>
        </p:spPr>
        <p:txBody>
          <a:bodyPr wrap="square" rtlCol="0">
            <a:spAutoFit/>
          </a:bodyPr>
          <a:lstStyle/>
          <a:p>
            <a:endParaRPr kumimoji="1" lang="ja-JP" altLang="en-US" sz="12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90C3A2E9-95E9-71F5-93E7-2B3314B07832}"/>
              </a:ext>
            </a:extLst>
          </p:cNvPr>
          <p:cNvSpPr txBox="1"/>
          <p:nvPr/>
        </p:nvSpPr>
        <p:spPr>
          <a:xfrm>
            <a:off x="727075" y="4184650"/>
            <a:ext cx="5337175" cy="276999"/>
          </a:xfrm>
          <a:prstGeom prst="rect">
            <a:avLst/>
          </a:prstGeom>
          <a:noFill/>
        </p:spPr>
        <p:txBody>
          <a:bodyPr wrap="square" rtlCol="0">
            <a:spAutoFit/>
          </a:bodyPr>
          <a:lstStyle/>
          <a:p>
            <a:endParaRPr kumimoji="1" lang="ja-JP" altLang="en-US" sz="12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4D5938F5-9D2D-2BBA-6B1E-127A2DEF11E8}"/>
              </a:ext>
            </a:extLst>
          </p:cNvPr>
          <p:cNvSpPr txBox="1"/>
          <p:nvPr/>
        </p:nvSpPr>
        <p:spPr>
          <a:xfrm>
            <a:off x="760412" y="5270500"/>
            <a:ext cx="5337175" cy="276999"/>
          </a:xfrm>
          <a:prstGeom prst="rect">
            <a:avLst/>
          </a:prstGeom>
          <a:noFill/>
        </p:spPr>
        <p:txBody>
          <a:bodyPr wrap="square" rtlCol="0">
            <a:spAutoFit/>
          </a:bodyPr>
          <a:lstStyle/>
          <a:p>
            <a:endParaRPr kumimoji="1" lang="ja-JP" altLang="en-US" sz="12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831F9EC2-CC38-79E8-21B8-71D7C6376278}"/>
              </a:ext>
            </a:extLst>
          </p:cNvPr>
          <p:cNvSpPr txBox="1"/>
          <p:nvPr/>
        </p:nvSpPr>
        <p:spPr>
          <a:xfrm>
            <a:off x="760412" y="7264400"/>
            <a:ext cx="5337175" cy="276999"/>
          </a:xfrm>
          <a:prstGeom prst="rect">
            <a:avLst/>
          </a:prstGeom>
          <a:noFill/>
        </p:spPr>
        <p:txBody>
          <a:bodyPr wrap="square" rtlCol="0">
            <a:spAutoFit/>
          </a:bodyPr>
          <a:lstStyle/>
          <a:p>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59767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01D990A3-A01B-CFA7-77E1-5EAF92C921AB}"/>
              </a:ext>
            </a:extLst>
          </p:cNvPr>
          <p:cNvSpPr txBox="1"/>
          <p:nvPr/>
        </p:nvSpPr>
        <p:spPr>
          <a:xfrm>
            <a:off x="883920" y="616046"/>
            <a:ext cx="2298130" cy="276999"/>
          </a:xfrm>
          <a:prstGeom prst="rect">
            <a:avLst/>
          </a:prstGeom>
          <a:noFill/>
        </p:spPr>
        <p:txBody>
          <a:bodyPr wrap="none" rtlCol="0">
            <a:spAutoFit/>
          </a:bodyPr>
          <a:lstStyle/>
          <a:p>
            <a:r>
              <a:rPr kumimoji="1" lang="en-US" altLang="ja-JP" sz="1200" dirty="0">
                <a:solidFill>
                  <a:schemeClr val="accent5"/>
                </a:solidFill>
                <a:latin typeface="メイリオ" panose="020B0604030504040204" pitchFamily="50" charset="-128"/>
                <a:ea typeface="メイリオ" panose="020B0604030504040204" pitchFamily="50" charset="-128"/>
              </a:rPr>
              <a:t>Power Point</a:t>
            </a:r>
            <a:r>
              <a:rPr kumimoji="1" lang="ja-JP" altLang="en-US" sz="1200" dirty="0">
                <a:solidFill>
                  <a:schemeClr val="accent5"/>
                </a:solidFill>
                <a:latin typeface="メイリオ" panose="020B0604030504040204" pitchFamily="50" charset="-128"/>
                <a:ea typeface="メイリオ" panose="020B0604030504040204" pitchFamily="50" charset="-128"/>
              </a:rPr>
              <a:t>ファイルの使い方</a:t>
            </a:r>
          </a:p>
        </p:txBody>
      </p:sp>
      <p:cxnSp>
        <p:nvCxnSpPr>
          <p:cNvPr id="27" name="直線コネクタ 26">
            <a:extLst>
              <a:ext uri="{FF2B5EF4-FFF2-40B4-BE49-F238E27FC236}">
                <a16:creationId xmlns:a16="http://schemas.microsoft.com/office/drawing/2014/main" id="{5B6F259D-C059-EE69-9BD4-DBAF28ABDB7D}"/>
              </a:ext>
            </a:extLst>
          </p:cNvPr>
          <p:cNvCxnSpPr>
            <a:cxnSpLocks/>
          </p:cNvCxnSpPr>
          <p:nvPr/>
        </p:nvCxnSpPr>
        <p:spPr>
          <a:xfrm>
            <a:off x="756920" y="731193"/>
            <a:ext cx="91440" cy="0"/>
          </a:xfrm>
          <a:prstGeom prst="line">
            <a:avLst/>
          </a:prstGeom>
          <a:ln w="152400" cap="sq">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08B9CFBC-4881-14EC-C15D-6F33C6FE2D59}"/>
              </a:ext>
            </a:extLst>
          </p:cNvPr>
          <p:cNvCxnSpPr>
            <a:cxnSpLocks/>
          </p:cNvCxnSpPr>
          <p:nvPr/>
        </p:nvCxnSpPr>
        <p:spPr>
          <a:xfrm flipH="1">
            <a:off x="3186771" y="731193"/>
            <a:ext cx="3029138" cy="0"/>
          </a:xfrm>
          <a:prstGeom prst="line">
            <a:avLst/>
          </a:prstGeom>
          <a:ln w="152400" cap="sq">
            <a:solidFill>
              <a:schemeClr val="accent5"/>
            </a:solidFill>
            <a:miter lim="800000"/>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3AF641B1-376C-F2BD-E4B2-6EBE1D299436}"/>
              </a:ext>
            </a:extLst>
          </p:cNvPr>
          <p:cNvSpPr txBox="1"/>
          <p:nvPr/>
        </p:nvSpPr>
        <p:spPr>
          <a:xfrm>
            <a:off x="601856" y="1106905"/>
            <a:ext cx="5288627" cy="861774"/>
          </a:xfrm>
          <a:prstGeom prst="rect">
            <a:avLst/>
          </a:prstGeom>
          <a:noFill/>
        </p:spPr>
        <p:txBody>
          <a:bodyPr wrap="none" rtlCol="0">
            <a:spAutoFit/>
          </a:bodyPr>
          <a:lstStyle/>
          <a:p>
            <a:r>
              <a:rPr kumimoji="1" lang="ja-JP" altLang="en-US" sz="1000" b="1" u="sng" dirty="0">
                <a:latin typeface="メイリオ" panose="020B0604030504040204" pitchFamily="50" charset="-128"/>
                <a:ea typeface="メイリオ" panose="020B0604030504040204" pitchFamily="50" charset="-128"/>
              </a:rPr>
              <a:t>回答の入力方法</a:t>
            </a:r>
            <a:endParaRPr kumimoji="1" lang="en-US" altLang="ja-JP" sz="1000" b="1" u="sng"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rPr>
              <a:t>Power Point</a:t>
            </a:r>
            <a:r>
              <a:rPr kumimoji="1" lang="ja-JP" altLang="en-US" sz="1000" dirty="0">
                <a:latin typeface="メイリオ" panose="020B0604030504040204" pitchFamily="50" charset="-128"/>
                <a:ea typeface="メイリオ" panose="020B0604030504040204" pitchFamily="50" charset="-128"/>
              </a:rPr>
              <a:t>ファイルは、通常画面では問題文等を編集できないようになっています。</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文章で回答する設問にはテキストボックスが設定されていますので、選択したうえで</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文章を入力してください。</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絵などで回答する場合は、枠内に直接描きこんでください。</a:t>
            </a:r>
          </a:p>
        </p:txBody>
      </p:sp>
      <p:sp>
        <p:nvSpPr>
          <p:cNvPr id="35" name="テキスト ボックス 34">
            <a:extLst>
              <a:ext uri="{FF2B5EF4-FFF2-40B4-BE49-F238E27FC236}">
                <a16:creationId xmlns:a16="http://schemas.microsoft.com/office/drawing/2014/main" id="{D566E7C0-57B7-137F-7BD0-61079C900475}"/>
              </a:ext>
            </a:extLst>
          </p:cNvPr>
          <p:cNvSpPr txBox="1"/>
          <p:nvPr/>
        </p:nvSpPr>
        <p:spPr>
          <a:xfrm>
            <a:off x="601855" y="2182539"/>
            <a:ext cx="5827236" cy="1477328"/>
          </a:xfrm>
          <a:prstGeom prst="rect">
            <a:avLst/>
          </a:prstGeom>
          <a:noFill/>
        </p:spPr>
        <p:txBody>
          <a:bodyPr wrap="none" rtlCol="0">
            <a:spAutoFit/>
          </a:bodyPr>
          <a:lstStyle/>
          <a:p>
            <a:r>
              <a:rPr kumimoji="1" lang="ja-JP" altLang="en-US" sz="1000" b="1" u="sng" dirty="0">
                <a:latin typeface="メイリオ" panose="020B0604030504040204" pitchFamily="50" charset="-128"/>
                <a:ea typeface="メイリオ" panose="020B0604030504040204" pitchFamily="50" charset="-128"/>
              </a:rPr>
              <a:t>問題文の編集方法</a:t>
            </a:r>
            <a:endParaRPr kumimoji="1" lang="en-US" altLang="ja-JP" sz="1000" b="1" u="sng"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以下の手順で編集してください。</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rPr>
              <a:t>1. </a:t>
            </a:r>
            <a:r>
              <a:rPr kumimoji="1" lang="ja-JP" altLang="en-US" sz="1000" dirty="0">
                <a:latin typeface="メイリオ" panose="020B0604030504040204" pitchFamily="50" charset="-128"/>
                <a:ea typeface="メイリオ" panose="020B0604030504040204" pitchFamily="50" charset="-128"/>
              </a:rPr>
              <a:t>上部のリボンから「表示」を選択する。</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rPr>
              <a:t>2. </a:t>
            </a:r>
            <a:r>
              <a:rPr kumimoji="1" lang="ja-JP" altLang="en-US" sz="1000" dirty="0">
                <a:latin typeface="メイリオ" panose="020B0604030504040204" pitchFamily="50" charset="-128"/>
                <a:ea typeface="メイリオ" panose="020B0604030504040204" pitchFamily="50" charset="-128"/>
              </a:rPr>
              <a:t>「マスター表示」のカテゴリーにある「スライドマスター」を選択する。</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rPr>
              <a:t>3. </a:t>
            </a:r>
            <a:r>
              <a:rPr kumimoji="1" lang="ja-JP" altLang="en-US" sz="1000" dirty="0">
                <a:latin typeface="メイリオ" panose="020B0604030504040204" pitchFamily="50" charset="-128"/>
                <a:ea typeface="メイリオ" panose="020B0604030504040204" pitchFamily="50" charset="-128"/>
              </a:rPr>
              <a:t>問題文が記載されているページを編集する。</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rPr>
              <a:t>4. </a:t>
            </a:r>
            <a:r>
              <a:rPr kumimoji="1" lang="ja-JP" altLang="en-US" sz="1000" dirty="0">
                <a:latin typeface="メイリオ" panose="020B0604030504040204" pitchFamily="50" charset="-128"/>
                <a:ea typeface="メイリオ" panose="020B0604030504040204" pitchFamily="50" charset="-128"/>
              </a:rPr>
              <a:t>「スライドマスター」タブから、「マスター表示を閉じる」を選択する。</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　問題文だけではなく、レイアウトを編集すると、テキストボックスの設定がズレてしまいます。</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レイアウトを変更した場合は、マスター表示を閉じた後、テキストボックスの位置を修正してく</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ださい。</a:t>
            </a:r>
          </a:p>
        </p:txBody>
      </p:sp>
    </p:spTree>
    <p:extLst>
      <p:ext uri="{BB962C8B-B14F-4D97-AF65-F5344CB8AC3E}">
        <p14:creationId xmlns:p14="http://schemas.microsoft.com/office/powerpoint/2010/main" val="3423455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48">
            <a:extLst>
              <a:ext uri="{FF2B5EF4-FFF2-40B4-BE49-F238E27FC236}">
                <a16:creationId xmlns:a16="http://schemas.microsoft.com/office/drawing/2014/main" id="{7CB8CE1E-A00B-2A58-2D35-86FED3F34F1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10422" y="6581393"/>
            <a:ext cx="2174141" cy="1445183"/>
          </a:xfrm>
          <a:prstGeom prst="rect">
            <a:avLst/>
          </a:prstGeom>
        </p:spPr>
      </p:pic>
      <p:sp>
        <p:nvSpPr>
          <p:cNvPr id="5" name="テキスト ボックス 4">
            <a:extLst>
              <a:ext uri="{FF2B5EF4-FFF2-40B4-BE49-F238E27FC236}">
                <a16:creationId xmlns:a16="http://schemas.microsoft.com/office/drawing/2014/main" id="{FDB2EEDB-AC0A-FC31-AE0C-FDF14BC0D4B8}"/>
              </a:ext>
            </a:extLst>
          </p:cNvPr>
          <p:cNvSpPr txBox="1"/>
          <p:nvPr/>
        </p:nvSpPr>
        <p:spPr>
          <a:xfrm>
            <a:off x="576937" y="900936"/>
            <a:ext cx="3530134" cy="369332"/>
          </a:xfrm>
          <a:prstGeom prst="rect">
            <a:avLst/>
          </a:prstGeom>
          <a:noFill/>
        </p:spPr>
        <p:txBody>
          <a:bodyPr wrap="none" rtlCol="0">
            <a:spAutoFit/>
          </a:bodyPr>
          <a:lstStyle/>
          <a:p>
            <a:r>
              <a:rPr kumimoji="1" lang="ja-JP" altLang="en-US" dirty="0">
                <a:solidFill>
                  <a:srgbClr val="FF6600"/>
                </a:solidFill>
                <a:latin typeface="メイリオ" panose="020B0604030504040204" pitchFamily="50" charset="-128"/>
                <a:ea typeface="メイリオ" panose="020B0604030504040204" pitchFamily="50" charset="-128"/>
              </a:rPr>
              <a:t>ジェットコースターのしくみ</a:t>
            </a:r>
            <a:r>
              <a:rPr kumimoji="1" lang="en-US" altLang="ja-JP" dirty="0">
                <a:solidFill>
                  <a:srgbClr val="FF6600"/>
                </a:solidFill>
                <a:latin typeface="メイリオ" panose="020B0604030504040204" pitchFamily="50" charset="-128"/>
                <a:ea typeface="メイリオ" panose="020B0604030504040204" pitchFamily="50" charset="-128"/>
              </a:rPr>
              <a:t>(2)</a:t>
            </a:r>
            <a:endParaRPr kumimoji="1" lang="ja-JP" altLang="en-US" dirty="0">
              <a:solidFill>
                <a:srgbClr val="FF6600"/>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04EF615D-5908-123C-8A61-5677935CD659}"/>
              </a:ext>
            </a:extLst>
          </p:cNvPr>
          <p:cNvSpPr txBox="1"/>
          <p:nvPr/>
        </p:nvSpPr>
        <p:spPr>
          <a:xfrm>
            <a:off x="1222474" y="618496"/>
            <a:ext cx="1569660" cy="276999"/>
          </a:xfrm>
          <a:prstGeom prst="rect">
            <a:avLst/>
          </a:prstGeom>
          <a:noFill/>
        </p:spPr>
        <p:txBody>
          <a:bodyPr wrap="none" rtlCol="0">
            <a:spAutoFit/>
          </a:bodyPr>
          <a:lstStyle/>
          <a:p>
            <a:r>
              <a:rPr kumimoji="1" lang="ja-JP" altLang="en-US" sz="1200" dirty="0">
                <a:solidFill>
                  <a:schemeClr val="accent5"/>
                </a:solidFill>
                <a:latin typeface="メイリオ" panose="020B0604030504040204" pitchFamily="50" charset="-128"/>
                <a:ea typeface="メイリオ" panose="020B0604030504040204" pitchFamily="50" charset="-128"/>
              </a:rPr>
              <a:t>ゆうえんちのしくみ</a:t>
            </a:r>
          </a:p>
        </p:txBody>
      </p:sp>
      <p:pic>
        <p:nvPicPr>
          <p:cNvPr id="7" name="図 6">
            <a:extLst>
              <a:ext uri="{FF2B5EF4-FFF2-40B4-BE49-F238E27FC236}">
                <a16:creationId xmlns:a16="http://schemas.microsoft.com/office/drawing/2014/main" id="{A1F94954-2BA0-0EFC-9C30-C716B2602DA9}"/>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944880" y="556941"/>
            <a:ext cx="338554" cy="338554"/>
          </a:xfrm>
          <a:prstGeom prst="rect">
            <a:avLst/>
          </a:prstGeom>
        </p:spPr>
      </p:pic>
      <p:sp>
        <p:nvSpPr>
          <p:cNvPr id="24" name="星: 5 pt 23">
            <a:extLst>
              <a:ext uri="{FF2B5EF4-FFF2-40B4-BE49-F238E27FC236}">
                <a16:creationId xmlns:a16="http://schemas.microsoft.com/office/drawing/2014/main" id="{E6D1713E-0A01-DCAE-7997-92DE07B0E5CB}"/>
              </a:ext>
            </a:extLst>
          </p:cNvPr>
          <p:cNvSpPr/>
          <p:nvPr/>
        </p:nvSpPr>
        <p:spPr>
          <a:xfrm>
            <a:off x="691701" y="1299455"/>
            <a:ext cx="237443" cy="237443"/>
          </a:xfrm>
          <a:prstGeom prst="star5">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81CDC240-E78A-E5AB-5E4E-32832EC30609}"/>
              </a:ext>
            </a:extLst>
          </p:cNvPr>
          <p:cNvSpPr txBox="1"/>
          <p:nvPr/>
        </p:nvSpPr>
        <p:spPr>
          <a:xfrm>
            <a:off x="883920" y="1272103"/>
            <a:ext cx="954107" cy="303929"/>
          </a:xfrm>
          <a:prstGeom prst="rect">
            <a:avLst/>
          </a:prstGeom>
          <a:noFill/>
        </p:spPr>
        <p:txBody>
          <a:bodyPr wrap="none" rtlCol="0">
            <a:spAutoFit/>
          </a:bodyPr>
          <a:lstStyle/>
          <a:p>
            <a:pPr>
              <a:lnSpc>
                <a:spcPct val="150000"/>
              </a:lnSpc>
            </a:pPr>
            <a:r>
              <a:rPr kumimoji="1" lang="ja-JP" altLang="en-US" sz="1000" dirty="0">
                <a:solidFill>
                  <a:schemeClr val="accent5"/>
                </a:solidFill>
                <a:latin typeface="メイリオ" panose="020B0604030504040204" pitchFamily="50" charset="-128"/>
                <a:ea typeface="メイリオ" panose="020B0604030504040204" pitchFamily="50" charset="-128"/>
              </a:rPr>
              <a:t>当日の進め方</a:t>
            </a:r>
          </a:p>
        </p:txBody>
      </p:sp>
      <p:cxnSp>
        <p:nvCxnSpPr>
          <p:cNvPr id="27" name="直線コネクタ 26">
            <a:extLst>
              <a:ext uri="{FF2B5EF4-FFF2-40B4-BE49-F238E27FC236}">
                <a16:creationId xmlns:a16="http://schemas.microsoft.com/office/drawing/2014/main" id="{CD4547B6-EDE7-E82B-D13E-B1C6972E1851}"/>
              </a:ext>
            </a:extLst>
          </p:cNvPr>
          <p:cNvCxnSpPr>
            <a:cxnSpLocks/>
          </p:cNvCxnSpPr>
          <p:nvPr/>
        </p:nvCxnSpPr>
        <p:spPr>
          <a:xfrm>
            <a:off x="756920" y="731193"/>
            <a:ext cx="91440" cy="0"/>
          </a:xfrm>
          <a:prstGeom prst="line">
            <a:avLst/>
          </a:prstGeom>
          <a:ln w="152400" cap="sq">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9D4FC0E8-16F7-66E0-7A20-984192A2FC2E}"/>
              </a:ext>
            </a:extLst>
          </p:cNvPr>
          <p:cNvCxnSpPr>
            <a:cxnSpLocks/>
          </p:cNvCxnSpPr>
          <p:nvPr/>
        </p:nvCxnSpPr>
        <p:spPr>
          <a:xfrm flipH="1">
            <a:off x="2792134" y="731193"/>
            <a:ext cx="1124546" cy="0"/>
          </a:xfrm>
          <a:prstGeom prst="line">
            <a:avLst/>
          </a:prstGeom>
          <a:ln w="152400" cap="sq">
            <a:solidFill>
              <a:schemeClr val="accent5"/>
            </a:solidFill>
            <a:miter lim="800000"/>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031EF5F1-F102-C432-D8F1-F8FC1C813EBD}"/>
              </a:ext>
            </a:extLst>
          </p:cNvPr>
          <p:cNvSpPr txBox="1"/>
          <p:nvPr/>
        </p:nvSpPr>
        <p:spPr>
          <a:xfrm>
            <a:off x="4030615" y="720755"/>
            <a:ext cx="2339102" cy="461665"/>
          </a:xfrm>
          <a:prstGeom prst="rect">
            <a:avLst/>
          </a:prstGeom>
          <a:noFill/>
          <a:ln>
            <a:solidFill>
              <a:srgbClr val="FF6600"/>
            </a:solidFill>
          </a:ln>
        </p:spPr>
        <p:txBody>
          <a:bodyPr wrap="none" rtlCol="0">
            <a:spAutoFit/>
          </a:bodyPr>
          <a:lstStyle/>
          <a:p>
            <a:r>
              <a:rPr kumimoji="1" lang="ja-JP" altLang="en-US" sz="2400" dirty="0">
                <a:solidFill>
                  <a:srgbClr val="FF6600"/>
                </a:solidFill>
                <a:latin typeface="メイリオ" panose="020B0604030504040204" pitchFamily="50" charset="-128"/>
                <a:ea typeface="メイリオ" panose="020B0604030504040204" pitchFamily="50" charset="-128"/>
              </a:rPr>
              <a:t>指導者向け資料</a:t>
            </a:r>
          </a:p>
        </p:txBody>
      </p:sp>
      <p:sp>
        <p:nvSpPr>
          <p:cNvPr id="34" name="テキスト ボックス 33">
            <a:extLst>
              <a:ext uri="{FF2B5EF4-FFF2-40B4-BE49-F238E27FC236}">
                <a16:creationId xmlns:a16="http://schemas.microsoft.com/office/drawing/2014/main" id="{D9FB65D2-EE04-2A45-2CCF-08C0EE38082E}"/>
              </a:ext>
            </a:extLst>
          </p:cNvPr>
          <p:cNvSpPr txBox="1"/>
          <p:nvPr/>
        </p:nvSpPr>
        <p:spPr>
          <a:xfrm>
            <a:off x="883920" y="1485890"/>
            <a:ext cx="5570756" cy="861774"/>
          </a:xfrm>
          <a:prstGeom prst="rect">
            <a:avLst/>
          </a:prstGeom>
          <a:noFill/>
        </p:spPr>
        <p:txBody>
          <a:bodyPr wrap="none" rtlCol="0">
            <a:spAutoFit/>
          </a:bodyPr>
          <a:lstStyle/>
          <a:p>
            <a:r>
              <a:rPr kumimoji="1" lang="ja-JP" altLang="en-US" sz="1000" dirty="0">
                <a:solidFill>
                  <a:schemeClr val="accent5"/>
                </a:solidFill>
                <a:latin typeface="メイリオ" panose="020B0604030504040204" pitchFamily="50" charset="-128"/>
                <a:ea typeface="メイリオ" panose="020B0604030504040204" pitchFamily="50" charset="-128"/>
              </a:rPr>
              <a:t>安全のため、以下を徹底してください。</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・乗り場では書かない、ワークシートを出さない</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・安全柵等がある場合、手や頭を出さない</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また、ほとんどの遊園地では、乗車しなくても回答できます。乗車の強要が発生しないよう、</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ご配慮ください。</a:t>
            </a:r>
          </a:p>
        </p:txBody>
      </p:sp>
      <p:sp>
        <p:nvSpPr>
          <p:cNvPr id="2" name="星: 5 pt 1">
            <a:extLst>
              <a:ext uri="{FF2B5EF4-FFF2-40B4-BE49-F238E27FC236}">
                <a16:creationId xmlns:a16="http://schemas.microsoft.com/office/drawing/2014/main" id="{8B76AC95-7C01-6246-D994-3B047D4A71E5}"/>
              </a:ext>
            </a:extLst>
          </p:cNvPr>
          <p:cNvSpPr/>
          <p:nvPr/>
        </p:nvSpPr>
        <p:spPr>
          <a:xfrm>
            <a:off x="691701" y="2375016"/>
            <a:ext cx="237443" cy="237443"/>
          </a:xfrm>
          <a:prstGeom prst="star5">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C6BE58B5-3092-75EF-9B34-F9E58C5AF90F}"/>
              </a:ext>
            </a:extLst>
          </p:cNvPr>
          <p:cNvSpPr txBox="1"/>
          <p:nvPr/>
        </p:nvSpPr>
        <p:spPr>
          <a:xfrm>
            <a:off x="883920" y="2347664"/>
            <a:ext cx="1467068" cy="303929"/>
          </a:xfrm>
          <a:prstGeom prst="rect">
            <a:avLst/>
          </a:prstGeom>
          <a:noFill/>
        </p:spPr>
        <p:txBody>
          <a:bodyPr wrap="none" rtlCol="0">
            <a:spAutoFit/>
          </a:bodyPr>
          <a:lstStyle/>
          <a:p>
            <a:pPr>
              <a:lnSpc>
                <a:spcPct val="150000"/>
              </a:lnSpc>
            </a:pPr>
            <a:r>
              <a:rPr kumimoji="1" lang="ja-JP" altLang="en-US" sz="1000" dirty="0">
                <a:solidFill>
                  <a:schemeClr val="accent5"/>
                </a:solidFill>
                <a:latin typeface="メイリオ" panose="020B0604030504040204" pitchFamily="50" charset="-128"/>
                <a:ea typeface="メイリオ" panose="020B0604030504040204" pitchFamily="50" charset="-128"/>
              </a:rPr>
              <a:t>答えがわからない場合</a:t>
            </a:r>
          </a:p>
        </p:txBody>
      </p:sp>
      <p:sp>
        <p:nvSpPr>
          <p:cNvPr id="12" name="テキスト ボックス 11">
            <a:extLst>
              <a:ext uri="{FF2B5EF4-FFF2-40B4-BE49-F238E27FC236}">
                <a16:creationId xmlns:a16="http://schemas.microsoft.com/office/drawing/2014/main" id="{A662A3E1-808E-29D3-0ED5-3BA25AB2C6C2}"/>
              </a:ext>
            </a:extLst>
          </p:cNvPr>
          <p:cNvSpPr txBox="1"/>
          <p:nvPr/>
        </p:nvSpPr>
        <p:spPr>
          <a:xfrm>
            <a:off x="883920" y="2612459"/>
            <a:ext cx="5314275" cy="400110"/>
          </a:xfrm>
          <a:prstGeom prst="rect">
            <a:avLst/>
          </a:prstGeom>
          <a:noFill/>
        </p:spPr>
        <p:txBody>
          <a:bodyPr wrap="none" rtlCol="0">
            <a:spAutoFit/>
          </a:bodyPr>
          <a:lstStyle/>
          <a:p>
            <a:r>
              <a:rPr kumimoji="1" lang="ja-JP" altLang="en-US" sz="1000" dirty="0">
                <a:solidFill>
                  <a:schemeClr val="accent5"/>
                </a:solidFill>
                <a:latin typeface="メイリオ" panose="020B0604030504040204" pitchFamily="50" charset="-128"/>
                <a:ea typeface="メイリオ" panose="020B0604030504040204" pitchFamily="50" charset="-128"/>
              </a:rPr>
              <a:t>遊園地によって、または対象とするコースターによって、答えが違います。回答に困った</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場合は、教育関係者に限り、サポートを行っています。以下よりお問い合わせください。</a:t>
            </a:r>
          </a:p>
        </p:txBody>
      </p:sp>
      <p:sp>
        <p:nvSpPr>
          <p:cNvPr id="22" name="テキスト ボックス 21">
            <a:hlinkClick r:id="rId4"/>
            <a:extLst>
              <a:ext uri="{FF2B5EF4-FFF2-40B4-BE49-F238E27FC236}">
                <a16:creationId xmlns:a16="http://schemas.microsoft.com/office/drawing/2014/main" id="{5D79B027-7FB0-4607-851C-BA78CF23BC3A}"/>
              </a:ext>
            </a:extLst>
          </p:cNvPr>
          <p:cNvSpPr txBox="1"/>
          <p:nvPr/>
        </p:nvSpPr>
        <p:spPr>
          <a:xfrm>
            <a:off x="896620" y="2939561"/>
            <a:ext cx="3429000" cy="246221"/>
          </a:xfrm>
          <a:prstGeom prst="rect">
            <a:avLst/>
          </a:prstGeom>
          <a:noFill/>
        </p:spPr>
        <p:txBody>
          <a:bodyPr wrap="square">
            <a:spAutoFit/>
          </a:bodyPr>
          <a:lstStyle/>
          <a:p>
            <a:r>
              <a:rPr lang="ja-JP" altLang="en-US" sz="1000" dirty="0">
                <a:latin typeface="Meiryo UI" panose="020B0604030504040204" pitchFamily="50" charset="-128"/>
                <a:ea typeface="Meiryo UI" panose="020B0604030504040204" pitchFamily="50" charset="-128"/>
                <a:hlinkClick r:id="rId4"/>
              </a:rPr>
              <a:t>https://j-amusementpark.com/inquiry/</a:t>
            </a:r>
            <a:endParaRPr lang="ja-JP" altLang="en-US" sz="1000" dirty="0">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8568A0D5-DFB2-5988-CC1A-C8BD324EC5AF}"/>
              </a:ext>
            </a:extLst>
          </p:cNvPr>
          <p:cNvSpPr/>
          <p:nvPr/>
        </p:nvSpPr>
        <p:spPr>
          <a:xfrm>
            <a:off x="709172" y="3325190"/>
            <a:ext cx="218113" cy="218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6" name="テキスト ボックス 25">
            <a:extLst>
              <a:ext uri="{FF2B5EF4-FFF2-40B4-BE49-F238E27FC236}">
                <a16:creationId xmlns:a16="http://schemas.microsoft.com/office/drawing/2014/main" id="{CBBCC73D-A44D-2C35-79AA-52F324FD0F4F}"/>
              </a:ext>
            </a:extLst>
          </p:cNvPr>
          <p:cNvSpPr txBox="1"/>
          <p:nvPr/>
        </p:nvSpPr>
        <p:spPr>
          <a:xfrm>
            <a:off x="691701" y="3295746"/>
            <a:ext cx="263214" cy="276999"/>
          </a:xfrm>
          <a:prstGeom prst="rect">
            <a:avLst/>
          </a:prstGeom>
          <a:noFill/>
        </p:spPr>
        <p:txBody>
          <a:bodyPr wrap="none" rtlCol="0">
            <a:spAutoFit/>
          </a:bodyPr>
          <a:lstStyle/>
          <a:p>
            <a:r>
              <a:rPr kumimoji="1" lang="en-US" altLang="ja-JP" sz="1200" dirty="0">
                <a:solidFill>
                  <a:schemeClr val="bg1"/>
                </a:solidFill>
              </a:rPr>
              <a:t>1</a:t>
            </a:r>
            <a:endParaRPr kumimoji="1" lang="ja-JP" altLang="en-US" sz="1200" dirty="0">
              <a:solidFill>
                <a:schemeClr val="bg1"/>
              </a:solidFill>
            </a:endParaRPr>
          </a:p>
        </p:txBody>
      </p:sp>
      <p:sp>
        <p:nvSpPr>
          <p:cNvPr id="29" name="テキスト ボックス 28">
            <a:extLst>
              <a:ext uri="{FF2B5EF4-FFF2-40B4-BE49-F238E27FC236}">
                <a16:creationId xmlns:a16="http://schemas.microsoft.com/office/drawing/2014/main" id="{97A69C5E-063D-68BB-77D8-2D69D81282CF}"/>
              </a:ext>
            </a:extLst>
          </p:cNvPr>
          <p:cNvSpPr txBox="1"/>
          <p:nvPr/>
        </p:nvSpPr>
        <p:spPr>
          <a:xfrm>
            <a:off x="891725" y="3277364"/>
            <a:ext cx="5615640" cy="534762"/>
          </a:xfrm>
          <a:prstGeom prst="rect">
            <a:avLst/>
          </a:prstGeom>
          <a:noFill/>
        </p:spPr>
        <p:txBody>
          <a:bodyPr wrap="none" rtlCol="0">
            <a:spAutoFit/>
          </a:bodyPr>
          <a:lstStyle/>
          <a:p>
            <a:pPr>
              <a:lnSpc>
                <a:spcPct val="150000"/>
              </a:lnSpc>
            </a:pPr>
            <a:r>
              <a:rPr kumimoji="1" lang="ja-JP" altLang="en-US" sz="1000" dirty="0">
                <a:latin typeface="メイリオ" panose="020B0604030504040204" pitchFamily="50" charset="-128"/>
                <a:ea typeface="メイリオ" panose="020B0604030504040204" pitchFamily="50" charset="-128"/>
              </a:rPr>
              <a:t>ゆうえんちで みつけたジェットコースターは、どのような コースをはしっていましたか。</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コースの えをかきましょう。また、コースの いちばんたかい ばしょに まるをつけましょう。</a:t>
            </a:r>
          </a:p>
        </p:txBody>
      </p:sp>
      <p:sp>
        <p:nvSpPr>
          <p:cNvPr id="30" name="四角形: 角を丸くする 29">
            <a:extLst>
              <a:ext uri="{FF2B5EF4-FFF2-40B4-BE49-F238E27FC236}">
                <a16:creationId xmlns:a16="http://schemas.microsoft.com/office/drawing/2014/main" id="{AFB47D53-FA20-AC98-32B3-EACA772D9188}"/>
              </a:ext>
            </a:extLst>
          </p:cNvPr>
          <p:cNvSpPr/>
          <p:nvPr/>
        </p:nvSpPr>
        <p:spPr>
          <a:xfrm>
            <a:off x="691701" y="3809241"/>
            <a:ext cx="5525330" cy="932585"/>
          </a:xfrm>
          <a:prstGeom prst="roundRect">
            <a:avLst>
              <a:gd name="adj" fmla="val 7271"/>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4574B0C1-9DCD-C686-2007-56A7EC95D307}"/>
              </a:ext>
            </a:extLst>
          </p:cNvPr>
          <p:cNvSpPr/>
          <p:nvPr/>
        </p:nvSpPr>
        <p:spPr>
          <a:xfrm>
            <a:off x="726643" y="4905958"/>
            <a:ext cx="218113" cy="218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2" name="テキスト ボックス 31">
            <a:extLst>
              <a:ext uri="{FF2B5EF4-FFF2-40B4-BE49-F238E27FC236}">
                <a16:creationId xmlns:a16="http://schemas.microsoft.com/office/drawing/2014/main" id="{A3153825-8F25-CA7B-EA55-E1B28DFC855B}"/>
              </a:ext>
            </a:extLst>
          </p:cNvPr>
          <p:cNvSpPr txBox="1"/>
          <p:nvPr/>
        </p:nvSpPr>
        <p:spPr>
          <a:xfrm>
            <a:off x="709172" y="4876514"/>
            <a:ext cx="263214" cy="276999"/>
          </a:xfrm>
          <a:prstGeom prst="rect">
            <a:avLst/>
          </a:prstGeom>
          <a:noFill/>
        </p:spPr>
        <p:txBody>
          <a:bodyPr wrap="none" rtlCol="0">
            <a:spAutoFit/>
          </a:bodyPr>
          <a:lstStyle/>
          <a:p>
            <a:r>
              <a:rPr kumimoji="1" lang="en-US" altLang="ja-JP" sz="1200" dirty="0">
                <a:solidFill>
                  <a:schemeClr val="bg1"/>
                </a:solidFill>
              </a:rPr>
              <a:t>2</a:t>
            </a:r>
            <a:endParaRPr kumimoji="1" lang="ja-JP" altLang="en-US" sz="1200" dirty="0">
              <a:solidFill>
                <a:schemeClr val="bg1"/>
              </a:solidFill>
            </a:endParaRPr>
          </a:p>
        </p:txBody>
      </p:sp>
      <p:sp>
        <p:nvSpPr>
          <p:cNvPr id="38" name="テキスト ボックス 37">
            <a:extLst>
              <a:ext uri="{FF2B5EF4-FFF2-40B4-BE49-F238E27FC236}">
                <a16:creationId xmlns:a16="http://schemas.microsoft.com/office/drawing/2014/main" id="{1249B247-3C38-9CE3-3A69-56B0A3BEB24D}"/>
              </a:ext>
            </a:extLst>
          </p:cNvPr>
          <p:cNvSpPr txBox="1"/>
          <p:nvPr/>
        </p:nvSpPr>
        <p:spPr>
          <a:xfrm>
            <a:off x="944756" y="4856690"/>
            <a:ext cx="4887877" cy="534762"/>
          </a:xfrm>
          <a:prstGeom prst="rect">
            <a:avLst/>
          </a:prstGeom>
          <a:noFill/>
        </p:spPr>
        <p:txBody>
          <a:bodyPr wrap="none" rtlCol="0">
            <a:spAutoFit/>
          </a:bodyPr>
          <a:lstStyle/>
          <a:p>
            <a:pPr>
              <a:lnSpc>
                <a:spcPct val="150000"/>
              </a:lnSpc>
            </a:pPr>
            <a:r>
              <a:rPr kumimoji="1" lang="ja-JP" altLang="en-US" sz="1000" dirty="0">
                <a:latin typeface="メイリオ" panose="020B0604030504040204" pitchFamily="50" charset="-128"/>
                <a:ea typeface="メイリオ" panose="020B0604030504040204" pitchFamily="50" charset="-128"/>
              </a:rPr>
              <a:t>ジェットコースターは、どのようにして さいしょのさかを のぼっていましたか。</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いちぎょうでかきましょう。</a:t>
            </a:r>
          </a:p>
        </p:txBody>
      </p:sp>
      <p:sp>
        <p:nvSpPr>
          <p:cNvPr id="41" name="四角形: 角を丸くする 40">
            <a:extLst>
              <a:ext uri="{FF2B5EF4-FFF2-40B4-BE49-F238E27FC236}">
                <a16:creationId xmlns:a16="http://schemas.microsoft.com/office/drawing/2014/main" id="{14975FA3-2784-D174-6D34-CA334C942DB7}"/>
              </a:ext>
            </a:extLst>
          </p:cNvPr>
          <p:cNvSpPr/>
          <p:nvPr/>
        </p:nvSpPr>
        <p:spPr>
          <a:xfrm>
            <a:off x="709172" y="5379840"/>
            <a:ext cx="5525330" cy="1032566"/>
          </a:xfrm>
          <a:prstGeom prst="roundRect">
            <a:avLst>
              <a:gd name="adj" fmla="val 6811"/>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ED9289C2-C88F-05CD-E381-0A18B97F75CF}"/>
              </a:ext>
            </a:extLst>
          </p:cNvPr>
          <p:cNvSpPr txBox="1"/>
          <p:nvPr/>
        </p:nvSpPr>
        <p:spPr>
          <a:xfrm>
            <a:off x="709172" y="3855922"/>
            <a:ext cx="5442516" cy="861774"/>
          </a:xfrm>
          <a:prstGeom prst="rect">
            <a:avLst/>
          </a:prstGeom>
          <a:noFill/>
        </p:spPr>
        <p:txBody>
          <a:bodyPr wrap="none" rtlCol="0">
            <a:spAutoFit/>
          </a:bodyPr>
          <a:lstStyle/>
          <a:p>
            <a:r>
              <a:rPr kumimoji="1" lang="ja-JP" altLang="en-US" sz="1000" dirty="0">
                <a:solidFill>
                  <a:schemeClr val="accent5"/>
                </a:solidFill>
                <a:latin typeface="メイリオ" panose="020B0604030504040204" pitchFamily="50" charset="-128"/>
                <a:ea typeface="メイリオ" panose="020B0604030504040204" pitchFamily="50" charset="-128"/>
              </a:rPr>
              <a:t>立体を平面に描く方法を問う設問です。単純な投影、斜めから描く、パースを付けるなど、</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様々な描き方が考えられます。事後学習では、描き方の視点も交えることで、製図の初歩を</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学ぶことができます。</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また、事前学習を行った場合は、カーブでレールがどのようになっていたか、についても</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話題を展開してください。</a:t>
            </a:r>
          </a:p>
        </p:txBody>
      </p:sp>
      <p:sp>
        <p:nvSpPr>
          <p:cNvPr id="60" name="テキスト ボックス 59">
            <a:extLst>
              <a:ext uri="{FF2B5EF4-FFF2-40B4-BE49-F238E27FC236}">
                <a16:creationId xmlns:a16="http://schemas.microsoft.com/office/drawing/2014/main" id="{C3FCBEB0-8CCE-DC0A-C73F-357297B87490}"/>
              </a:ext>
            </a:extLst>
          </p:cNvPr>
          <p:cNvSpPr txBox="1"/>
          <p:nvPr/>
        </p:nvSpPr>
        <p:spPr>
          <a:xfrm>
            <a:off x="757658" y="5396742"/>
            <a:ext cx="5442516" cy="1015663"/>
          </a:xfrm>
          <a:prstGeom prst="rect">
            <a:avLst/>
          </a:prstGeom>
          <a:noFill/>
        </p:spPr>
        <p:txBody>
          <a:bodyPr wrap="none" rtlCol="0">
            <a:spAutoFit/>
          </a:bodyPr>
          <a:lstStyle/>
          <a:p>
            <a:r>
              <a:rPr kumimoji="1" lang="ja-JP" altLang="en-US" sz="1000" dirty="0">
                <a:solidFill>
                  <a:schemeClr val="accent5"/>
                </a:solidFill>
                <a:latin typeface="メイリオ" panose="020B0604030504040204" pitchFamily="50" charset="-128"/>
                <a:ea typeface="メイリオ" panose="020B0604030504040204" pitchFamily="50" charset="-128"/>
              </a:rPr>
              <a:t>コースターによって、様々な機構があり得ます。詳しくは、事前学習の指導者用資料をご覧</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ください。事後学習で深堀する場合は、</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・チェーン</a:t>
            </a:r>
            <a:r>
              <a:rPr kumimoji="1" lang="en-US" altLang="ja-JP" sz="1000" dirty="0">
                <a:solidFill>
                  <a:schemeClr val="accent5"/>
                </a:solidFill>
                <a:latin typeface="メイリオ" panose="020B0604030504040204" pitchFamily="50" charset="-128"/>
                <a:ea typeface="メイリオ" panose="020B0604030504040204" pitchFamily="50" charset="-128"/>
              </a:rPr>
              <a:t>: </a:t>
            </a:r>
            <a:r>
              <a:rPr kumimoji="1" lang="ja-JP" altLang="en-US" sz="1000" dirty="0">
                <a:solidFill>
                  <a:schemeClr val="accent5"/>
                </a:solidFill>
                <a:latin typeface="メイリオ" panose="020B0604030504040204" pitchFamily="50" charset="-128"/>
                <a:ea typeface="メイリオ" panose="020B0604030504040204" pitchFamily="50" charset="-128"/>
              </a:rPr>
              <a:t>車両側は、どのようにしてチェーンに引っ掛かっているのか</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・タイヤ回転</a:t>
            </a:r>
            <a:r>
              <a:rPr kumimoji="1" lang="en-US" altLang="ja-JP" sz="1000" dirty="0">
                <a:solidFill>
                  <a:schemeClr val="accent5"/>
                </a:solidFill>
                <a:latin typeface="メイリオ" panose="020B0604030504040204" pitchFamily="50" charset="-128"/>
                <a:ea typeface="メイリオ" panose="020B0604030504040204" pitchFamily="50" charset="-128"/>
              </a:rPr>
              <a:t>: </a:t>
            </a:r>
            <a:r>
              <a:rPr kumimoji="1" lang="ja-JP" altLang="en-US" sz="1000" dirty="0">
                <a:solidFill>
                  <a:schemeClr val="accent5"/>
                </a:solidFill>
                <a:latin typeface="メイリオ" panose="020B0604030504040204" pitchFamily="50" charset="-128"/>
                <a:ea typeface="メイリオ" panose="020B0604030504040204" pitchFamily="50" charset="-128"/>
              </a:rPr>
              <a:t>車両側は、何がタイヤに挟まれているのか</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・モーター走行</a:t>
            </a:r>
            <a:r>
              <a:rPr kumimoji="1" lang="en-US" altLang="ja-JP" sz="1000" dirty="0">
                <a:solidFill>
                  <a:schemeClr val="accent5"/>
                </a:solidFill>
                <a:latin typeface="メイリオ" panose="020B0604030504040204" pitchFamily="50" charset="-128"/>
                <a:ea typeface="メイリオ" panose="020B0604030504040204" pitchFamily="50" charset="-128"/>
              </a:rPr>
              <a:t>: </a:t>
            </a:r>
            <a:r>
              <a:rPr kumimoji="1" lang="ja-JP" altLang="en-US" sz="1000" dirty="0">
                <a:solidFill>
                  <a:schemeClr val="accent5"/>
                </a:solidFill>
                <a:latin typeface="メイリオ" panose="020B0604030504040204" pitchFamily="50" charset="-128"/>
                <a:ea typeface="メイリオ" panose="020B0604030504040204" pitchFamily="50" charset="-128"/>
              </a:rPr>
              <a:t>モーターで駆動する車輪が走行するところは、どのようになっていたか</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等の視点を交えて頂くと、より理解が深まります。</a:t>
            </a:r>
            <a:endParaRPr kumimoji="1" lang="en-US" altLang="ja-JP" sz="1000" dirty="0">
              <a:solidFill>
                <a:schemeClr val="accent5"/>
              </a:solidFill>
              <a:latin typeface="メイリオ" panose="020B0604030504040204" pitchFamily="50" charset="-128"/>
              <a:ea typeface="メイリオ" panose="020B0604030504040204" pitchFamily="50" charset="-128"/>
            </a:endParaRPr>
          </a:p>
        </p:txBody>
      </p:sp>
      <p:pic>
        <p:nvPicPr>
          <p:cNvPr id="18" name="図 17">
            <a:extLst>
              <a:ext uri="{FF2B5EF4-FFF2-40B4-BE49-F238E27FC236}">
                <a16:creationId xmlns:a16="http://schemas.microsoft.com/office/drawing/2014/main" id="{37816353-E2F7-50A3-4416-814422B806C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72420" y="6574817"/>
            <a:ext cx="2339873" cy="1443711"/>
          </a:xfrm>
          <a:prstGeom prst="rect">
            <a:avLst/>
          </a:prstGeom>
        </p:spPr>
      </p:pic>
      <p:sp>
        <p:nvSpPr>
          <p:cNvPr id="20" name="テキスト ボックス 19">
            <a:extLst>
              <a:ext uri="{FF2B5EF4-FFF2-40B4-BE49-F238E27FC236}">
                <a16:creationId xmlns:a16="http://schemas.microsoft.com/office/drawing/2014/main" id="{A1248F0C-9852-717D-507C-50EB6A3EBD68}"/>
              </a:ext>
            </a:extLst>
          </p:cNvPr>
          <p:cNvSpPr txBox="1"/>
          <p:nvPr/>
        </p:nvSpPr>
        <p:spPr>
          <a:xfrm>
            <a:off x="3699545" y="8020000"/>
            <a:ext cx="2297424" cy="400110"/>
          </a:xfrm>
          <a:prstGeom prst="rect">
            <a:avLst/>
          </a:prstGeom>
          <a:noFill/>
        </p:spPr>
        <p:txBody>
          <a:bodyPr wrap="none" rtlCol="0">
            <a:spAutoFit/>
          </a:bodyPr>
          <a:lstStyle/>
          <a:p>
            <a:r>
              <a:rPr kumimoji="1" lang="ja-JP" altLang="en-US" sz="1000" dirty="0">
                <a:latin typeface="メイリオ" panose="020B0604030504040204" pitchFamily="50" charset="-128"/>
                <a:ea typeface="メイリオ" panose="020B0604030504040204" pitchFamily="50" charset="-128"/>
              </a:rPr>
              <a:t>ブレーキとタイヤが同一直線上</a:t>
            </a:r>
            <a:endParaRPr kumimoji="1" lang="en-US" altLang="ja-JP" sz="1000" dirty="0">
              <a:latin typeface="メイリオ" panose="020B0604030504040204" pitchFamily="50" charset="-128"/>
              <a:ea typeface="メイリオ" panose="020B0604030504040204" pitchFamily="50" charset="-128"/>
            </a:endParaRPr>
          </a:p>
          <a:p>
            <a:r>
              <a:rPr kumimoji="1" lang="en-US" altLang="ja-JP" sz="1000" dirty="0">
                <a:latin typeface="メイリオ" panose="020B0604030504040204" pitchFamily="50" charset="-128"/>
                <a:ea typeface="メイリオ" panose="020B0604030504040204" pitchFamily="50" charset="-128"/>
              </a:rPr>
              <a:t> = </a:t>
            </a:r>
            <a:r>
              <a:rPr kumimoji="1" lang="ja-JP" altLang="en-US" sz="1000" dirty="0">
                <a:latin typeface="メイリオ" panose="020B0604030504040204" pitchFamily="50" charset="-128"/>
                <a:ea typeface="メイリオ" panose="020B0604030504040204" pitchFamily="50" charset="-128"/>
              </a:rPr>
              <a:t>ブレーキプレートを挟んで動かす</a:t>
            </a:r>
          </a:p>
        </p:txBody>
      </p:sp>
      <p:pic>
        <p:nvPicPr>
          <p:cNvPr id="35" name="図 34">
            <a:extLst>
              <a:ext uri="{FF2B5EF4-FFF2-40B4-BE49-F238E27FC236}">
                <a16:creationId xmlns:a16="http://schemas.microsoft.com/office/drawing/2014/main" id="{FFCA4F38-326B-4FAA-0AFC-D4F173692914}"/>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841723" y="8313471"/>
            <a:ext cx="1683280" cy="1245579"/>
          </a:xfrm>
          <a:prstGeom prst="rect">
            <a:avLst/>
          </a:prstGeom>
        </p:spPr>
      </p:pic>
      <p:sp>
        <p:nvSpPr>
          <p:cNvPr id="36" name="テキスト ボックス 35">
            <a:extLst>
              <a:ext uri="{FF2B5EF4-FFF2-40B4-BE49-F238E27FC236}">
                <a16:creationId xmlns:a16="http://schemas.microsoft.com/office/drawing/2014/main" id="{BC7D4269-99DC-B839-503F-B974D19CB5D8}"/>
              </a:ext>
            </a:extLst>
          </p:cNvPr>
          <p:cNvSpPr txBox="1"/>
          <p:nvPr/>
        </p:nvSpPr>
        <p:spPr>
          <a:xfrm>
            <a:off x="2525003" y="8760963"/>
            <a:ext cx="3775393" cy="707886"/>
          </a:xfrm>
          <a:prstGeom prst="rect">
            <a:avLst/>
          </a:prstGeom>
          <a:noFill/>
        </p:spPr>
        <p:txBody>
          <a:bodyPr wrap="none" rtlCol="0">
            <a:spAutoFit/>
          </a:bodyPr>
          <a:lstStyle/>
          <a:p>
            <a:r>
              <a:rPr kumimoji="1" lang="ja-JP" altLang="en-US" sz="1000" dirty="0">
                <a:latin typeface="メイリオ" panose="020B0604030504040204" pitchFamily="50" charset="-128"/>
                <a:ea typeface="メイリオ" panose="020B0604030504040204" pitchFamily="50" charset="-128"/>
              </a:rPr>
              <a:t>ギザギザの板の上に駆動輪</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ゴムタイヤですが、「ラックアンドピニオン」に近い構造です</a:t>
            </a:r>
            <a:endParaRPr kumimoji="1" lang="en-US" altLang="ja-JP" sz="1000" dirty="0">
              <a:latin typeface="メイリオ" panose="020B0604030504040204" pitchFamily="50" charset="-128"/>
              <a:ea typeface="メイリオ" panose="020B0604030504040204" pitchFamily="50" charset="-128"/>
            </a:endParaRPr>
          </a:p>
          <a:p>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他に、レール上の車輪を直接駆動するタイプもあります</a:t>
            </a:r>
          </a:p>
        </p:txBody>
      </p:sp>
      <p:cxnSp>
        <p:nvCxnSpPr>
          <p:cNvPr id="43" name="直線矢印コネクタ 42">
            <a:extLst>
              <a:ext uri="{FF2B5EF4-FFF2-40B4-BE49-F238E27FC236}">
                <a16:creationId xmlns:a16="http://schemas.microsoft.com/office/drawing/2014/main" id="{CAEC8275-DC2A-D582-5906-A9B2C1CED448}"/>
              </a:ext>
            </a:extLst>
          </p:cNvPr>
          <p:cNvCxnSpPr>
            <a:cxnSpLocks/>
          </p:cNvCxnSpPr>
          <p:nvPr/>
        </p:nvCxnSpPr>
        <p:spPr>
          <a:xfrm flipH="1" flipV="1">
            <a:off x="1825878" y="7719680"/>
            <a:ext cx="24298" cy="2603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D3F498FF-91B6-95FE-B30F-E128154531B2}"/>
              </a:ext>
            </a:extLst>
          </p:cNvPr>
          <p:cNvSpPr txBox="1"/>
          <p:nvPr/>
        </p:nvSpPr>
        <p:spPr>
          <a:xfrm>
            <a:off x="1333792" y="7961406"/>
            <a:ext cx="1851789" cy="400110"/>
          </a:xfrm>
          <a:prstGeom prst="rect">
            <a:avLst/>
          </a:prstGeom>
          <a:noFill/>
        </p:spPr>
        <p:txBody>
          <a:bodyPr wrap="square" rtlCol="0">
            <a:spAutoFit/>
          </a:bodyPr>
          <a:lstStyle/>
          <a:p>
            <a:r>
              <a:rPr kumimoji="1" lang="ja-JP" altLang="en-US" sz="1000" dirty="0">
                <a:effectLst>
                  <a:glow rad="101600">
                    <a:schemeClr val="bg1">
                      <a:alpha val="60000"/>
                    </a:schemeClr>
                  </a:glow>
                </a:effectLst>
                <a:latin typeface="メイリオ" panose="020B0604030504040204" pitchFamily="50" charset="-128"/>
                <a:ea typeface="メイリオ" panose="020B0604030504040204" pitchFamily="50" charset="-128"/>
              </a:rPr>
              <a:t>チェーンに引っかかるところ</a:t>
            </a:r>
            <a:endParaRPr kumimoji="1" lang="en-US" altLang="ja-JP" sz="1000" dirty="0">
              <a:effectLst>
                <a:glow rad="101600">
                  <a:schemeClr val="bg1">
                    <a:alpha val="60000"/>
                  </a:schemeClr>
                </a:glow>
              </a:effectLst>
              <a:latin typeface="メイリオ" panose="020B0604030504040204" pitchFamily="50" charset="-128"/>
              <a:ea typeface="メイリオ" panose="020B0604030504040204" pitchFamily="50" charset="-128"/>
            </a:endParaRPr>
          </a:p>
          <a:p>
            <a:r>
              <a:rPr kumimoji="1" lang="en-US" altLang="ja-JP" sz="1000" dirty="0">
                <a:effectLst>
                  <a:glow rad="101600">
                    <a:schemeClr val="bg1">
                      <a:alpha val="60000"/>
                    </a:schemeClr>
                  </a:glow>
                </a:effectLst>
                <a:latin typeface="メイリオ" panose="020B0604030504040204" pitchFamily="50" charset="-128"/>
                <a:ea typeface="メイリオ" panose="020B0604030504040204" pitchFamily="50" charset="-128"/>
              </a:rPr>
              <a:t>(</a:t>
            </a:r>
            <a:r>
              <a:rPr kumimoji="1" lang="ja-JP" altLang="en-US" sz="1000" dirty="0">
                <a:effectLst>
                  <a:glow rad="101600">
                    <a:schemeClr val="bg1">
                      <a:alpha val="60000"/>
                    </a:schemeClr>
                  </a:glow>
                </a:effectLst>
                <a:latin typeface="メイリオ" panose="020B0604030504040204" pitchFamily="50" charset="-128"/>
                <a:ea typeface="メイリオ" panose="020B0604030504040204" pitchFamily="50" charset="-128"/>
              </a:rPr>
              <a:t>チェーンドック</a:t>
            </a:r>
            <a:r>
              <a:rPr kumimoji="1" lang="en-US" altLang="ja-JP" sz="1000" dirty="0">
                <a:effectLst>
                  <a:glow rad="101600">
                    <a:schemeClr val="bg1">
                      <a:alpha val="60000"/>
                    </a:schemeClr>
                  </a:glow>
                </a:effectLst>
                <a:latin typeface="メイリオ" panose="020B0604030504040204" pitchFamily="50" charset="-128"/>
                <a:ea typeface="メイリオ" panose="020B0604030504040204" pitchFamily="50" charset="-128"/>
              </a:rPr>
              <a:t>)</a:t>
            </a:r>
            <a:endParaRPr kumimoji="1" lang="ja-JP" altLang="en-US" sz="1000" dirty="0">
              <a:effectLst>
                <a:glow rad="101600">
                  <a:schemeClr val="bg1">
                    <a:alpha val="60000"/>
                  </a:schemeClr>
                </a:glo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51420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a:extLst>
              <a:ext uri="{FF2B5EF4-FFF2-40B4-BE49-F238E27FC236}">
                <a16:creationId xmlns:a16="http://schemas.microsoft.com/office/drawing/2014/main" id="{47DBE95E-9C1A-7D8F-F45A-0ED52EDBDA95}"/>
              </a:ext>
            </a:extLst>
          </p:cNvPr>
          <p:cNvSpPr txBox="1"/>
          <p:nvPr/>
        </p:nvSpPr>
        <p:spPr>
          <a:xfrm>
            <a:off x="911642" y="392758"/>
            <a:ext cx="5016117" cy="534762"/>
          </a:xfrm>
          <a:prstGeom prst="rect">
            <a:avLst/>
          </a:prstGeom>
          <a:noFill/>
        </p:spPr>
        <p:txBody>
          <a:bodyPr wrap="none" rtlCol="0">
            <a:spAutoFit/>
          </a:bodyPr>
          <a:lstStyle/>
          <a:p>
            <a:pPr>
              <a:lnSpc>
                <a:spcPct val="150000"/>
              </a:lnSpc>
            </a:pPr>
            <a:r>
              <a:rPr kumimoji="1" lang="ja-JP" altLang="en-US" sz="1000" dirty="0">
                <a:latin typeface="メイリオ" panose="020B0604030504040204" pitchFamily="50" charset="-128"/>
                <a:ea typeface="メイリオ" panose="020B0604030504040204" pitchFamily="50" charset="-128"/>
              </a:rPr>
              <a:t>さいしょのさかを のぼるときに、どのような おとがきこえましたか。また、おとが</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きこえたのは、なぜでしょう。</a:t>
            </a:r>
            <a:endParaRPr kumimoji="1" lang="en-US" altLang="ja-JP" sz="1000" dirty="0">
              <a:latin typeface="メイリオ" panose="020B0604030504040204" pitchFamily="50" charset="-128"/>
              <a:ea typeface="メイリオ" panose="020B0604030504040204" pitchFamily="50" charset="-128"/>
            </a:endParaRPr>
          </a:p>
        </p:txBody>
      </p:sp>
      <p:sp>
        <p:nvSpPr>
          <p:cNvPr id="42" name="正方形/長方形 41">
            <a:extLst>
              <a:ext uri="{FF2B5EF4-FFF2-40B4-BE49-F238E27FC236}">
                <a16:creationId xmlns:a16="http://schemas.microsoft.com/office/drawing/2014/main" id="{B585E73B-91CD-F8C2-F812-6027CDFFF53C}"/>
              </a:ext>
            </a:extLst>
          </p:cNvPr>
          <p:cNvSpPr/>
          <p:nvPr/>
        </p:nvSpPr>
        <p:spPr>
          <a:xfrm>
            <a:off x="683806" y="437984"/>
            <a:ext cx="218113" cy="218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4" name="テキスト ボックス 43">
            <a:extLst>
              <a:ext uri="{FF2B5EF4-FFF2-40B4-BE49-F238E27FC236}">
                <a16:creationId xmlns:a16="http://schemas.microsoft.com/office/drawing/2014/main" id="{26B086F0-E6D6-57F8-85D7-FE0F9446E0D9}"/>
              </a:ext>
            </a:extLst>
          </p:cNvPr>
          <p:cNvSpPr txBox="1"/>
          <p:nvPr/>
        </p:nvSpPr>
        <p:spPr>
          <a:xfrm>
            <a:off x="666335" y="408540"/>
            <a:ext cx="263214" cy="276999"/>
          </a:xfrm>
          <a:prstGeom prst="rect">
            <a:avLst/>
          </a:prstGeom>
          <a:noFill/>
        </p:spPr>
        <p:txBody>
          <a:bodyPr wrap="none" rtlCol="0">
            <a:spAutoFit/>
          </a:bodyPr>
          <a:lstStyle/>
          <a:p>
            <a:r>
              <a:rPr kumimoji="1" lang="en-US" altLang="ja-JP" sz="1200" dirty="0">
                <a:solidFill>
                  <a:schemeClr val="bg1"/>
                </a:solidFill>
              </a:rPr>
              <a:t>3</a:t>
            </a:r>
            <a:endParaRPr kumimoji="1" lang="ja-JP" altLang="en-US" sz="1200" dirty="0">
              <a:solidFill>
                <a:schemeClr val="bg1"/>
              </a:solidFill>
            </a:endParaRPr>
          </a:p>
        </p:txBody>
      </p:sp>
      <p:sp>
        <p:nvSpPr>
          <p:cNvPr id="45" name="四角形: 角を丸くする 44">
            <a:extLst>
              <a:ext uri="{FF2B5EF4-FFF2-40B4-BE49-F238E27FC236}">
                <a16:creationId xmlns:a16="http://schemas.microsoft.com/office/drawing/2014/main" id="{A78C54B1-4331-8A8A-1C15-C32DF0F48617}"/>
              </a:ext>
            </a:extLst>
          </p:cNvPr>
          <p:cNvSpPr/>
          <p:nvPr/>
        </p:nvSpPr>
        <p:spPr>
          <a:xfrm>
            <a:off x="666335" y="923750"/>
            <a:ext cx="5525330" cy="1791352"/>
          </a:xfrm>
          <a:prstGeom prst="roundRect">
            <a:avLst>
              <a:gd name="adj" fmla="val 5603"/>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テキスト ボックス 47">
            <a:extLst>
              <a:ext uri="{FF2B5EF4-FFF2-40B4-BE49-F238E27FC236}">
                <a16:creationId xmlns:a16="http://schemas.microsoft.com/office/drawing/2014/main" id="{2A28C827-14BF-17E0-1EC3-E512BA98A99E}"/>
              </a:ext>
            </a:extLst>
          </p:cNvPr>
          <p:cNvSpPr txBox="1"/>
          <p:nvPr/>
        </p:nvSpPr>
        <p:spPr>
          <a:xfrm>
            <a:off x="739359" y="956964"/>
            <a:ext cx="997389" cy="303929"/>
          </a:xfrm>
          <a:prstGeom prst="rect">
            <a:avLst/>
          </a:prstGeom>
          <a:noFill/>
        </p:spPr>
        <p:txBody>
          <a:bodyPr wrap="none" rtlCol="0">
            <a:spAutoFit/>
          </a:bodyPr>
          <a:lstStyle/>
          <a:p>
            <a:pPr>
              <a:lnSpc>
                <a:spcPct val="150000"/>
              </a:lnSpc>
            </a:pPr>
            <a:r>
              <a:rPr kumimoji="1" lang="ja-JP" altLang="en-US" sz="1000" dirty="0">
                <a:solidFill>
                  <a:schemeClr val="accent5"/>
                </a:solidFill>
                <a:latin typeface="メイリオ" panose="020B0604030504040204" pitchFamily="50" charset="-128"/>
                <a:ea typeface="メイリオ" panose="020B0604030504040204" pitchFamily="50" charset="-128"/>
              </a:rPr>
              <a:t>きこえた おと</a:t>
            </a:r>
            <a:endParaRPr kumimoji="1" lang="en-US" altLang="ja-JP" sz="1000" dirty="0">
              <a:solidFill>
                <a:schemeClr val="accent5"/>
              </a:solidFill>
              <a:latin typeface="メイリオ" panose="020B0604030504040204" pitchFamily="50" charset="-128"/>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8341C0D4-10B6-329A-2D7E-7C3BD9A328E7}"/>
              </a:ext>
            </a:extLst>
          </p:cNvPr>
          <p:cNvSpPr txBox="1"/>
          <p:nvPr/>
        </p:nvSpPr>
        <p:spPr>
          <a:xfrm>
            <a:off x="739359" y="1254410"/>
            <a:ext cx="1125629" cy="303929"/>
          </a:xfrm>
          <a:prstGeom prst="rect">
            <a:avLst/>
          </a:prstGeom>
          <a:noFill/>
        </p:spPr>
        <p:txBody>
          <a:bodyPr wrap="none" rtlCol="0">
            <a:spAutoFit/>
          </a:bodyPr>
          <a:lstStyle/>
          <a:p>
            <a:pPr>
              <a:lnSpc>
                <a:spcPct val="150000"/>
              </a:lnSpc>
            </a:pPr>
            <a:r>
              <a:rPr kumimoji="1" lang="ja-JP" altLang="en-US" sz="1000" dirty="0">
                <a:solidFill>
                  <a:schemeClr val="accent5"/>
                </a:solidFill>
                <a:latin typeface="メイリオ" panose="020B0604030504040204" pitchFamily="50" charset="-128"/>
                <a:ea typeface="メイリオ" panose="020B0604030504040204" pitchFamily="50" charset="-128"/>
              </a:rPr>
              <a:t>きこえた りゆう</a:t>
            </a:r>
            <a:endParaRPr kumimoji="1" lang="en-US" altLang="ja-JP" sz="1000" dirty="0">
              <a:solidFill>
                <a:schemeClr val="accent5"/>
              </a:solidFill>
              <a:latin typeface="メイリオ" panose="020B0604030504040204" pitchFamily="50" charset="-128"/>
              <a:ea typeface="メイリオ" panose="020B0604030504040204" pitchFamily="50" charset="-128"/>
            </a:endParaRPr>
          </a:p>
        </p:txBody>
      </p:sp>
      <p:cxnSp>
        <p:nvCxnSpPr>
          <p:cNvPr id="55" name="直線コネクタ 54">
            <a:extLst>
              <a:ext uri="{FF2B5EF4-FFF2-40B4-BE49-F238E27FC236}">
                <a16:creationId xmlns:a16="http://schemas.microsoft.com/office/drawing/2014/main" id="{BBE3D934-4713-E21A-FB1C-D1F8E564482E}"/>
              </a:ext>
            </a:extLst>
          </p:cNvPr>
          <p:cNvCxnSpPr>
            <a:cxnSpLocks/>
          </p:cNvCxnSpPr>
          <p:nvPr/>
        </p:nvCxnSpPr>
        <p:spPr>
          <a:xfrm>
            <a:off x="666335" y="1260893"/>
            <a:ext cx="55253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0080AED0-9CCF-A423-A3CA-EF00A6AD9872}"/>
              </a:ext>
            </a:extLst>
          </p:cNvPr>
          <p:cNvSpPr txBox="1"/>
          <p:nvPr/>
        </p:nvSpPr>
        <p:spPr>
          <a:xfrm>
            <a:off x="1958528" y="971096"/>
            <a:ext cx="4160113" cy="246221"/>
          </a:xfrm>
          <a:prstGeom prst="rect">
            <a:avLst/>
          </a:prstGeom>
          <a:noFill/>
        </p:spPr>
        <p:txBody>
          <a:bodyPr wrap="none" rtlCol="0">
            <a:spAutoFit/>
          </a:bodyPr>
          <a:lstStyle/>
          <a:p>
            <a:r>
              <a:rPr kumimoji="1" lang="ja-JP" altLang="en-US" sz="1000" dirty="0">
                <a:solidFill>
                  <a:schemeClr val="accent5"/>
                </a:solidFill>
                <a:latin typeface="メイリオ" panose="020B0604030504040204" pitchFamily="50" charset="-128"/>
                <a:ea typeface="メイリオ" panose="020B0604030504040204" pitchFamily="50" charset="-128"/>
              </a:rPr>
              <a:t>「カタカタ」「カチャン</a:t>
            </a:r>
            <a:r>
              <a:rPr kumimoji="1" lang="en-US" altLang="ja-JP" sz="1000" dirty="0">
                <a:solidFill>
                  <a:schemeClr val="accent5"/>
                </a:solidFill>
                <a:latin typeface="メイリオ" panose="020B0604030504040204" pitchFamily="50" charset="-128"/>
                <a:ea typeface="メイリオ" panose="020B0604030504040204" pitchFamily="50" charset="-128"/>
              </a:rPr>
              <a:t>…</a:t>
            </a:r>
            <a:r>
              <a:rPr kumimoji="1" lang="ja-JP" altLang="en-US" sz="1000" dirty="0">
                <a:solidFill>
                  <a:schemeClr val="accent5"/>
                </a:solidFill>
                <a:latin typeface="メイリオ" panose="020B0604030504040204" pitchFamily="50" charset="-128"/>
                <a:ea typeface="メイリオ" panose="020B0604030504040204" pitchFamily="50" charset="-128"/>
              </a:rPr>
              <a:t>カチャン</a:t>
            </a:r>
            <a:r>
              <a:rPr kumimoji="1" lang="en-US" altLang="ja-JP" sz="1000" dirty="0">
                <a:solidFill>
                  <a:schemeClr val="accent5"/>
                </a:solidFill>
                <a:latin typeface="メイリオ" panose="020B0604030504040204" pitchFamily="50" charset="-128"/>
                <a:ea typeface="メイリオ" panose="020B0604030504040204" pitchFamily="50" charset="-128"/>
              </a:rPr>
              <a:t>…</a:t>
            </a:r>
            <a:r>
              <a:rPr kumimoji="1" lang="ja-JP" altLang="en-US" sz="1000" dirty="0">
                <a:solidFill>
                  <a:schemeClr val="accent5"/>
                </a:solidFill>
                <a:latin typeface="メイリオ" panose="020B0604030504040204" pitchFamily="50" charset="-128"/>
                <a:ea typeface="メイリオ" panose="020B0604030504040204" pitchFamily="50" charset="-128"/>
              </a:rPr>
              <a:t>」など、ものによって様々です</a:t>
            </a:r>
          </a:p>
        </p:txBody>
      </p:sp>
      <p:sp>
        <p:nvSpPr>
          <p:cNvPr id="5" name="テキスト ボックス 4">
            <a:extLst>
              <a:ext uri="{FF2B5EF4-FFF2-40B4-BE49-F238E27FC236}">
                <a16:creationId xmlns:a16="http://schemas.microsoft.com/office/drawing/2014/main" id="{49A1BF4C-DFC4-77C1-2528-EAA6CFA5270B}"/>
              </a:ext>
            </a:extLst>
          </p:cNvPr>
          <p:cNvSpPr txBox="1"/>
          <p:nvPr/>
        </p:nvSpPr>
        <p:spPr>
          <a:xfrm>
            <a:off x="666335" y="1550329"/>
            <a:ext cx="5570756" cy="1169551"/>
          </a:xfrm>
          <a:prstGeom prst="rect">
            <a:avLst/>
          </a:prstGeom>
          <a:noFill/>
        </p:spPr>
        <p:txBody>
          <a:bodyPr wrap="none" rtlCol="0">
            <a:spAutoFit/>
          </a:bodyPr>
          <a:lstStyle/>
          <a:p>
            <a:r>
              <a:rPr kumimoji="1" lang="ja-JP" altLang="en-US" sz="1000" dirty="0">
                <a:solidFill>
                  <a:schemeClr val="accent5"/>
                </a:solidFill>
                <a:latin typeface="メイリオ" panose="020B0604030504040204" pitchFamily="50" charset="-128"/>
                <a:ea typeface="メイリオ" panose="020B0604030504040204" pitchFamily="50" charset="-128"/>
              </a:rPr>
              <a:t>例えば、カタカタの場合は、下の写真のようにアンチロールバックという機構に由来する音</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です。ラチェットのように動作するプレートを、ギザギザの上を通過させることで、チェーン</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が切れる等のトラブルが発生しても、逆走しないようにしています。</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その他、モーター音やチェーンの摺動音など、様々な音が発生しますし、コースターによって</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発生する音の大きさが異なります。</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何の音かわからない場合は、サポートにお問い合わせください</a:t>
            </a:r>
            <a:r>
              <a:rPr kumimoji="1" lang="en-US" altLang="ja-JP" sz="1000" dirty="0">
                <a:solidFill>
                  <a:schemeClr val="accent5"/>
                </a:solidFill>
                <a:latin typeface="メイリオ" panose="020B0604030504040204" pitchFamily="50" charset="-128"/>
                <a:ea typeface="メイリオ" panose="020B0604030504040204" pitchFamily="50" charset="-128"/>
              </a:rPr>
              <a:t>(</a:t>
            </a:r>
            <a:r>
              <a:rPr kumimoji="1" lang="ja-JP" altLang="en-US" sz="1000" dirty="0">
                <a:solidFill>
                  <a:schemeClr val="accent5"/>
                </a:solidFill>
                <a:latin typeface="メイリオ" panose="020B0604030504040204" pitchFamily="50" charset="-128"/>
                <a:ea typeface="メイリオ" panose="020B0604030504040204" pitchFamily="50" charset="-128"/>
              </a:rPr>
              <a:t>サポートは、学生の教育機関</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在籍の方に限ります</a:t>
            </a:r>
            <a:r>
              <a:rPr kumimoji="1" lang="en-US" altLang="ja-JP" sz="1000" dirty="0">
                <a:solidFill>
                  <a:schemeClr val="accent5"/>
                </a:solidFill>
                <a:latin typeface="メイリオ" panose="020B0604030504040204" pitchFamily="50" charset="-128"/>
                <a:ea typeface="メイリオ" panose="020B0604030504040204" pitchFamily="50" charset="-128"/>
              </a:rPr>
              <a:t>)</a:t>
            </a:r>
            <a:r>
              <a:rPr kumimoji="1" lang="ja-JP" altLang="en-US" sz="1000" dirty="0">
                <a:solidFill>
                  <a:schemeClr val="accent5"/>
                </a:solidFill>
                <a:latin typeface="メイリオ" panose="020B0604030504040204" pitchFamily="50" charset="-128"/>
                <a:ea typeface="メイリオ" panose="020B0604030504040204" pitchFamily="50" charset="-128"/>
              </a:rPr>
              <a:t>。</a:t>
            </a:r>
          </a:p>
        </p:txBody>
      </p:sp>
      <p:pic>
        <p:nvPicPr>
          <p:cNvPr id="9" name="図 8">
            <a:extLst>
              <a:ext uri="{FF2B5EF4-FFF2-40B4-BE49-F238E27FC236}">
                <a16:creationId xmlns:a16="http://schemas.microsoft.com/office/drawing/2014/main" id="{751E5FEC-9BBE-A9E9-5EFC-489ED1BF0B1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1127019" y="2804390"/>
            <a:ext cx="2394537" cy="1437450"/>
          </a:xfrm>
          <a:prstGeom prst="rect">
            <a:avLst/>
          </a:prstGeom>
        </p:spPr>
      </p:pic>
      <p:cxnSp>
        <p:nvCxnSpPr>
          <p:cNvPr id="11" name="直線矢印コネクタ 10">
            <a:extLst>
              <a:ext uri="{FF2B5EF4-FFF2-40B4-BE49-F238E27FC236}">
                <a16:creationId xmlns:a16="http://schemas.microsoft.com/office/drawing/2014/main" id="{0671DBB5-37E1-C522-7979-07F9015BC732}"/>
              </a:ext>
            </a:extLst>
          </p:cNvPr>
          <p:cNvCxnSpPr>
            <a:cxnSpLocks/>
          </p:cNvCxnSpPr>
          <p:nvPr/>
        </p:nvCxnSpPr>
        <p:spPr>
          <a:xfrm flipH="1" flipV="1">
            <a:off x="1746593" y="3500323"/>
            <a:ext cx="24298" cy="2603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27660E85-1191-A55A-8E21-840EC2AD664C}"/>
              </a:ext>
            </a:extLst>
          </p:cNvPr>
          <p:cNvSpPr txBox="1"/>
          <p:nvPr/>
        </p:nvSpPr>
        <p:spPr>
          <a:xfrm>
            <a:off x="1117296" y="3787909"/>
            <a:ext cx="1851789" cy="400110"/>
          </a:xfrm>
          <a:prstGeom prst="rect">
            <a:avLst/>
          </a:prstGeom>
          <a:noFill/>
        </p:spPr>
        <p:txBody>
          <a:bodyPr wrap="square" rtlCol="0">
            <a:spAutoFit/>
          </a:bodyPr>
          <a:lstStyle/>
          <a:p>
            <a:r>
              <a:rPr kumimoji="1" lang="ja-JP" altLang="en-US" sz="1000" dirty="0">
                <a:effectLst>
                  <a:glow rad="101600">
                    <a:schemeClr val="bg1">
                      <a:alpha val="60000"/>
                    </a:schemeClr>
                  </a:glow>
                </a:effectLst>
                <a:latin typeface="メイリオ" panose="020B0604030504040204" pitchFamily="50" charset="-128"/>
                <a:ea typeface="メイリオ" panose="020B0604030504040204" pitchFamily="50" charset="-128"/>
              </a:rPr>
              <a:t>ギザギザに引っかかるところ</a:t>
            </a:r>
            <a:endParaRPr kumimoji="1" lang="en-US" altLang="ja-JP" sz="1000" dirty="0">
              <a:effectLst>
                <a:glow rad="101600">
                  <a:schemeClr val="bg1">
                    <a:alpha val="60000"/>
                  </a:schemeClr>
                </a:glow>
              </a:effectLst>
              <a:latin typeface="メイリオ" panose="020B0604030504040204" pitchFamily="50" charset="-128"/>
              <a:ea typeface="メイリオ" panose="020B0604030504040204" pitchFamily="50" charset="-128"/>
            </a:endParaRPr>
          </a:p>
          <a:p>
            <a:r>
              <a:rPr kumimoji="1" lang="en-US" altLang="ja-JP" sz="1000" dirty="0">
                <a:effectLst>
                  <a:glow rad="101600">
                    <a:schemeClr val="bg1">
                      <a:alpha val="60000"/>
                    </a:schemeClr>
                  </a:glow>
                </a:effectLst>
                <a:latin typeface="メイリオ" panose="020B0604030504040204" pitchFamily="50" charset="-128"/>
                <a:ea typeface="メイリオ" panose="020B0604030504040204" pitchFamily="50" charset="-128"/>
              </a:rPr>
              <a:t>(</a:t>
            </a:r>
            <a:r>
              <a:rPr kumimoji="1" lang="ja-JP" altLang="en-US" sz="1000" dirty="0">
                <a:effectLst>
                  <a:glow rad="101600">
                    <a:schemeClr val="bg1">
                      <a:alpha val="60000"/>
                    </a:schemeClr>
                  </a:glow>
                </a:effectLst>
                <a:latin typeface="メイリオ" panose="020B0604030504040204" pitchFamily="50" charset="-128"/>
                <a:ea typeface="メイリオ" panose="020B0604030504040204" pitchFamily="50" charset="-128"/>
              </a:rPr>
              <a:t>アンチロールバック</a:t>
            </a:r>
            <a:r>
              <a:rPr kumimoji="1" lang="en-US" altLang="ja-JP" sz="1000" dirty="0">
                <a:effectLst>
                  <a:glow rad="101600">
                    <a:schemeClr val="bg1">
                      <a:alpha val="60000"/>
                    </a:schemeClr>
                  </a:glow>
                </a:effectLst>
                <a:latin typeface="メイリオ" panose="020B0604030504040204" pitchFamily="50" charset="-128"/>
                <a:ea typeface="メイリオ" panose="020B0604030504040204" pitchFamily="50" charset="-128"/>
              </a:rPr>
              <a:t>)</a:t>
            </a:r>
            <a:endParaRPr kumimoji="1" lang="ja-JP" altLang="en-US" sz="1000" dirty="0">
              <a:effectLst>
                <a:glow rad="101600">
                  <a:schemeClr val="bg1">
                    <a:alpha val="60000"/>
                  </a:schemeClr>
                </a:glow>
              </a:effectLst>
              <a:latin typeface="メイリオ" panose="020B0604030504040204" pitchFamily="50" charset="-128"/>
              <a:ea typeface="メイリオ" panose="020B0604030504040204" pitchFamily="50" charset="-128"/>
            </a:endParaRPr>
          </a:p>
        </p:txBody>
      </p:sp>
      <p:sp>
        <p:nvSpPr>
          <p:cNvPr id="14" name="円弧 13">
            <a:extLst>
              <a:ext uri="{FF2B5EF4-FFF2-40B4-BE49-F238E27FC236}">
                <a16:creationId xmlns:a16="http://schemas.microsoft.com/office/drawing/2014/main" id="{052BAAA0-92E5-1B9B-254F-2FBE62A9358D}"/>
              </a:ext>
            </a:extLst>
          </p:cNvPr>
          <p:cNvSpPr/>
          <p:nvPr/>
        </p:nvSpPr>
        <p:spPr>
          <a:xfrm rot="1985082" flipH="1" flipV="1">
            <a:off x="1582608" y="2845871"/>
            <a:ext cx="537670" cy="537670"/>
          </a:xfrm>
          <a:prstGeom prst="arc">
            <a:avLst>
              <a:gd name="adj1" fmla="val 16200000"/>
              <a:gd name="adj2" fmla="val 19208566"/>
            </a:avLst>
          </a:prstGeom>
          <a:ln w="28575">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円弧 14">
            <a:extLst>
              <a:ext uri="{FF2B5EF4-FFF2-40B4-BE49-F238E27FC236}">
                <a16:creationId xmlns:a16="http://schemas.microsoft.com/office/drawing/2014/main" id="{0D5945DD-0246-EEAB-C3AF-C0597744261E}"/>
              </a:ext>
            </a:extLst>
          </p:cNvPr>
          <p:cNvSpPr/>
          <p:nvPr/>
        </p:nvSpPr>
        <p:spPr>
          <a:xfrm rot="13330940" flipH="1">
            <a:off x="1733080" y="2988742"/>
            <a:ext cx="537670" cy="537670"/>
          </a:xfrm>
          <a:prstGeom prst="arc">
            <a:avLst>
              <a:gd name="adj1" fmla="val 16200000"/>
              <a:gd name="adj2" fmla="val 19208566"/>
            </a:avLst>
          </a:prstGeom>
          <a:ln w="28575">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A524265E-8048-B84F-D291-12E6CB2ACC4E}"/>
              </a:ext>
            </a:extLst>
          </p:cNvPr>
          <p:cNvSpPr txBox="1"/>
          <p:nvPr/>
        </p:nvSpPr>
        <p:spPr>
          <a:xfrm>
            <a:off x="1657792" y="3290446"/>
            <a:ext cx="492443" cy="461665"/>
          </a:xfrm>
          <a:prstGeom prst="rect">
            <a:avLst/>
          </a:prstGeom>
          <a:noFill/>
        </p:spPr>
        <p:txBody>
          <a:bodyPr wrap="square" rtlCol="0">
            <a:spAutoFit/>
          </a:bodyPr>
          <a:lstStyle/>
          <a:p>
            <a:r>
              <a:rPr kumimoji="1" lang="en-US" altLang="ja-JP" sz="2400" b="1" dirty="0">
                <a:solidFill>
                  <a:srgbClr val="FF0000"/>
                </a:solidFill>
              </a:rPr>
              <a:t>×</a:t>
            </a:r>
            <a:endParaRPr kumimoji="1" lang="ja-JP" altLang="en-US" sz="2400" b="1" dirty="0">
              <a:solidFill>
                <a:srgbClr val="FF0000"/>
              </a:solidFill>
            </a:endParaRPr>
          </a:p>
        </p:txBody>
      </p:sp>
      <p:pic>
        <p:nvPicPr>
          <p:cNvPr id="7" name="図 6">
            <a:extLst>
              <a:ext uri="{FF2B5EF4-FFF2-40B4-BE49-F238E27FC236}">
                <a16:creationId xmlns:a16="http://schemas.microsoft.com/office/drawing/2014/main" id="{67B75148-9774-BF16-E3C2-1A4A741B715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16721" y="2804390"/>
            <a:ext cx="1576777" cy="1437450"/>
          </a:xfrm>
          <a:prstGeom prst="rect">
            <a:avLst/>
          </a:prstGeom>
        </p:spPr>
      </p:pic>
      <p:cxnSp>
        <p:nvCxnSpPr>
          <p:cNvPr id="8" name="直線矢印コネクタ 7">
            <a:extLst>
              <a:ext uri="{FF2B5EF4-FFF2-40B4-BE49-F238E27FC236}">
                <a16:creationId xmlns:a16="http://schemas.microsoft.com/office/drawing/2014/main" id="{36C99566-DF60-CB7C-CE2D-A63F74CECD24}"/>
              </a:ext>
            </a:extLst>
          </p:cNvPr>
          <p:cNvCxnSpPr>
            <a:cxnSpLocks/>
          </p:cNvCxnSpPr>
          <p:nvPr/>
        </p:nvCxnSpPr>
        <p:spPr>
          <a:xfrm flipH="1" flipV="1">
            <a:off x="4921593" y="3787909"/>
            <a:ext cx="239687" cy="1587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8506FD45-4A8F-5CF5-1736-9720D9BFF3B8}"/>
              </a:ext>
            </a:extLst>
          </p:cNvPr>
          <p:cNvSpPr txBox="1"/>
          <p:nvPr/>
        </p:nvSpPr>
        <p:spPr>
          <a:xfrm>
            <a:off x="4439349" y="3973115"/>
            <a:ext cx="1851789" cy="246221"/>
          </a:xfrm>
          <a:prstGeom prst="rect">
            <a:avLst/>
          </a:prstGeom>
          <a:noFill/>
        </p:spPr>
        <p:txBody>
          <a:bodyPr wrap="square" rtlCol="0">
            <a:spAutoFit/>
          </a:bodyPr>
          <a:lstStyle/>
          <a:p>
            <a:r>
              <a:rPr kumimoji="1" lang="ja-JP" altLang="en-US" sz="1000" dirty="0">
                <a:effectLst>
                  <a:glow rad="101600">
                    <a:schemeClr val="bg1">
                      <a:alpha val="60000"/>
                    </a:schemeClr>
                  </a:glow>
                </a:effectLst>
                <a:latin typeface="メイリオ" panose="020B0604030504040204" pitchFamily="50" charset="-128"/>
                <a:ea typeface="メイリオ" panose="020B0604030504040204" pitchFamily="50" charset="-128"/>
              </a:rPr>
              <a:t>ギザギザ</a:t>
            </a:r>
          </a:p>
        </p:txBody>
      </p:sp>
      <p:sp>
        <p:nvSpPr>
          <p:cNvPr id="21" name="テキスト ボックス 20">
            <a:extLst>
              <a:ext uri="{FF2B5EF4-FFF2-40B4-BE49-F238E27FC236}">
                <a16:creationId xmlns:a16="http://schemas.microsoft.com/office/drawing/2014/main" id="{7130EC9F-61C9-DCC3-445B-B5210DBBB57E}"/>
              </a:ext>
            </a:extLst>
          </p:cNvPr>
          <p:cNvSpPr txBox="1"/>
          <p:nvPr/>
        </p:nvSpPr>
        <p:spPr>
          <a:xfrm>
            <a:off x="7967240" y="1788771"/>
            <a:ext cx="5359159" cy="534762"/>
          </a:xfrm>
          <a:prstGeom prst="rect">
            <a:avLst/>
          </a:prstGeom>
          <a:noFill/>
        </p:spPr>
        <p:txBody>
          <a:bodyPr wrap="none" rtlCol="0">
            <a:spAutoFit/>
          </a:bodyPr>
          <a:lstStyle/>
          <a:p>
            <a:pPr>
              <a:lnSpc>
                <a:spcPct val="150000"/>
              </a:lnSpc>
            </a:pPr>
            <a:r>
              <a:rPr kumimoji="1" lang="ja-JP" altLang="en-US" sz="1000" dirty="0">
                <a:latin typeface="メイリオ" panose="020B0604030504040204" pitchFamily="50" charset="-128"/>
                <a:ea typeface="メイリオ" panose="020B0604030504040204" pitchFamily="50" charset="-128"/>
              </a:rPr>
              <a:t>レールの うえにある しゃりん、よこにある しゃりん、したにある しゃりんは、それぞれ</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どのような やくわりでしょう。それぞれ、いちぎょうで かきましょう。</a:t>
            </a:r>
            <a:endParaRPr kumimoji="1" lang="en-US" altLang="ja-JP" sz="1000" dirty="0">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AFB26021-306D-8AA7-13FB-C2EBCEF5273B}"/>
              </a:ext>
            </a:extLst>
          </p:cNvPr>
          <p:cNvSpPr/>
          <p:nvPr/>
        </p:nvSpPr>
        <p:spPr>
          <a:xfrm>
            <a:off x="7739404" y="1833997"/>
            <a:ext cx="218113" cy="218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テキスト ボックス 22">
            <a:extLst>
              <a:ext uri="{FF2B5EF4-FFF2-40B4-BE49-F238E27FC236}">
                <a16:creationId xmlns:a16="http://schemas.microsoft.com/office/drawing/2014/main" id="{A96E9789-87FE-6A74-A5F6-1E09785681CF}"/>
              </a:ext>
            </a:extLst>
          </p:cNvPr>
          <p:cNvSpPr txBox="1"/>
          <p:nvPr/>
        </p:nvSpPr>
        <p:spPr>
          <a:xfrm>
            <a:off x="7721933" y="1804553"/>
            <a:ext cx="263214" cy="276999"/>
          </a:xfrm>
          <a:prstGeom prst="rect">
            <a:avLst/>
          </a:prstGeom>
          <a:noFill/>
        </p:spPr>
        <p:txBody>
          <a:bodyPr wrap="none" rtlCol="0">
            <a:spAutoFit/>
          </a:bodyPr>
          <a:lstStyle/>
          <a:p>
            <a:r>
              <a:rPr kumimoji="1" lang="en-US" altLang="ja-JP" sz="1200" dirty="0">
                <a:solidFill>
                  <a:schemeClr val="bg1"/>
                </a:solidFill>
              </a:rPr>
              <a:t>5</a:t>
            </a:r>
            <a:endParaRPr kumimoji="1" lang="ja-JP" altLang="en-US" sz="1200" dirty="0">
              <a:solidFill>
                <a:schemeClr val="bg1"/>
              </a:solidFill>
            </a:endParaRPr>
          </a:p>
        </p:txBody>
      </p:sp>
      <p:sp>
        <p:nvSpPr>
          <p:cNvPr id="24" name="四角形: 角を丸くする 23">
            <a:extLst>
              <a:ext uri="{FF2B5EF4-FFF2-40B4-BE49-F238E27FC236}">
                <a16:creationId xmlns:a16="http://schemas.microsoft.com/office/drawing/2014/main" id="{5D1B174D-62B9-4D62-D324-9D7E52F3D690}"/>
              </a:ext>
            </a:extLst>
          </p:cNvPr>
          <p:cNvSpPr/>
          <p:nvPr/>
        </p:nvSpPr>
        <p:spPr>
          <a:xfrm>
            <a:off x="7721933" y="2339315"/>
            <a:ext cx="5525330" cy="1241424"/>
          </a:xfrm>
          <a:prstGeom prst="roundRect">
            <a:avLst>
              <a:gd name="adj" fmla="val 7812"/>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477EA06C-0228-9D4B-4949-1F872F095741}"/>
              </a:ext>
            </a:extLst>
          </p:cNvPr>
          <p:cNvCxnSpPr>
            <a:cxnSpLocks/>
          </p:cNvCxnSpPr>
          <p:nvPr/>
        </p:nvCxnSpPr>
        <p:spPr>
          <a:xfrm>
            <a:off x="7739404" y="2715102"/>
            <a:ext cx="550785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69E86285-6671-A244-08FD-3F4F1F5D316A}"/>
              </a:ext>
            </a:extLst>
          </p:cNvPr>
          <p:cNvCxnSpPr>
            <a:cxnSpLocks/>
          </p:cNvCxnSpPr>
          <p:nvPr/>
        </p:nvCxnSpPr>
        <p:spPr>
          <a:xfrm>
            <a:off x="7721933" y="3134202"/>
            <a:ext cx="550785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FBBC040F-F6A6-23BE-8ED2-404585999D04}"/>
              </a:ext>
            </a:extLst>
          </p:cNvPr>
          <p:cNvSpPr txBox="1"/>
          <p:nvPr/>
        </p:nvSpPr>
        <p:spPr>
          <a:xfrm>
            <a:off x="7721933" y="2375244"/>
            <a:ext cx="1382110" cy="303929"/>
          </a:xfrm>
          <a:prstGeom prst="rect">
            <a:avLst/>
          </a:prstGeom>
          <a:noFill/>
        </p:spPr>
        <p:txBody>
          <a:bodyPr wrap="none" rtlCol="0">
            <a:spAutoFit/>
          </a:bodyPr>
          <a:lstStyle/>
          <a:p>
            <a:pPr>
              <a:lnSpc>
                <a:spcPct val="150000"/>
              </a:lnSpc>
            </a:pPr>
            <a:r>
              <a:rPr kumimoji="1" lang="ja-JP" altLang="en-US" sz="1000" dirty="0">
                <a:solidFill>
                  <a:schemeClr val="accent5"/>
                </a:solidFill>
                <a:latin typeface="メイリオ" panose="020B0604030504040204" pitchFamily="50" charset="-128"/>
                <a:ea typeface="メイリオ" panose="020B0604030504040204" pitchFamily="50" charset="-128"/>
              </a:rPr>
              <a:t>うえにある しゃりん</a:t>
            </a:r>
            <a:endParaRPr kumimoji="1" lang="en-US" altLang="ja-JP" sz="1000" dirty="0">
              <a:solidFill>
                <a:schemeClr val="accent5"/>
              </a:solidFill>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D4C6A6D8-DF4D-51D8-8F65-12F072FEFC68}"/>
              </a:ext>
            </a:extLst>
          </p:cNvPr>
          <p:cNvSpPr txBox="1"/>
          <p:nvPr/>
        </p:nvSpPr>
        <p:spPr>
          <a:xfrm>
            <a:off x="7721933" y="2769526"/>
            <a:ext cx="1382110" cy="303929"/>
          </a:xfrm>
          <a:prstGeom prst="rect">
            <a:avLst/>
          </a:prstGeom>
          <a:noFill/>
        </p:spPr>
        <p:txBody>
          <a:bodyPr wrap="none" rtlCol="0">
            <a:spAutoFit/>
          </a:bodyPr>
          <a:lstStyle/>
          <a:p>
            <a:pPr>
              <a:lnSpc>
                <a:spcPct val="150000"/>
              </a:lnSpc>
            </a:pPr>
            <a:r>
              <a:rPr kumimoji="1" lang="ja-JP" altLang="en-US" sz="1000" dirty="0">
                <a:solidFill>
                  <a:schemeClr val="accent5"/>
                </a:solidFill>
                <a:latin typeface="メイリオ" panose="020B0604030504040204" pitchFamily="50" charset="-128"/>
                <a:ea typeface="メイリオ" panose="020B0604030504040204" pitchFamily="50" charset="-128"/>
              </a:rPr>
              <a:t>よこにある しゃりん</a:t>
            </a:r>
            <a:endParaRPr kumimoji="1" lang="en-US" altLang="ja-JP" sz="1000" dirty="0">
              <a:solidFill>
                <a:schemeClr val="accent5"/>
              </a:solidFill>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297D9F88-017B-D07D-7291-0D1877E85CE0}"/>
              </a:ext>
            </a:extLst>
          </p:cNvPr>
          <p:cNvSpPr txBox="1"/>
          <p:nvPr/>
        </p:nvSpPr>
        <p:spPr>
          <a:xfrm>
            <a:off x="7721933" y="3188625"/>
            <a:ext cx="1382110" cy="303929"/>
          </a:xfrm>
          <a:prstGeom prst="rect">
            <a:avLst/>
          </a:prstGeom>
          <a:noFill/>
        </p:spPr>
        <p:txBody>
          <a:bodyPr wrap="none" rtlCol="0">
            <a:spAutoFit/>
          </a:bodyPr>
          <a:lstStyle/>
          <a:p>
            <a:pPr>
              <a:lnSpc>
                <a:spcPct val="150000"/>
              </a:lnSpc>
            </a:pPr>
            <a:r>
              <a:rPr kumimoji="1" lang="ja-JP" altLang="en-US" sz="1000" dirty="0">
                <a:solidFill>
                  <a:schemeClr val="accent5"/>
                </a:solidFill>
                <a:latin typeface="メイリオ" panose="020B0604030504040204" pitchFamily="50" charset="-128"/>
                <a:ea typeface="メイリオ" panose="020B0604030504040204" pitchFamily="50" charset="-128"/>
              </a:rPr>
              <a:t>したにある しゃりん</a:t>
            </a:r>
            <a:endParaRPr kumimoji="1" lang="en-US" altLang="ja-JP" sz="1000" dirty="0">
              <a:solidFill>
                <a:schemeClr val="accent5"/>
              </a:solidFill>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465A8594-6B5B-9B56-2115-44C64F25AB30}"/>
              </a:ext>
            </a:extLst>
          </p:cNvPr>
          <p:cNvSpPr txBox="1"/>
          <p:nvPr/>
        </p:nvSpPr>
        <p:spPr>
          <a:xfrm>
            <a:off x="7967240" y="3724577"/>
            <a:ext cx="5016117" cy="534762"/>
          </a:xfrm>
          <a:prstGeom prst="rect">
            <a:avLst/>
          </a:prstGeom>
          <a:noFill/>
        </p:spPr>
        <p:txBody>
          <a:bodyPr wrap="none" rtlCol="0">
            <a:spAutoFit/>
          </a:bodyPr>
          <a:lstStyle/>
          <a:p>
            <a:pPr>
              <a:lnSpc>
                <a:spcPct val="150000"/>
              </a:lnSpc>
            </a:pPr>
            <a:r>
              <a:rPr kumimoji="1" lang="ja-JP" altLang="en-US" sz="1000" dirty="0">
                <a:latin typeface="メイリオ" panose="020B0604030504040204" pitchFamily="50" charset="-128"/>
                <a:ea typeface="メイリオ" panose="020B0604030504040204" pitchFamily="50" charset="-128"/>
              </a:rPr>
              <a:t>ジェットコースターのブレーキは みつかりましたか。みつかった ばあいは、どこに</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ありましたか。いちぎょうで かきましょう。</a:t>
            </a:r>
            <a:endParaRPr kumimoji="1" lang="en-US" altLang="ja-JP" sz="1000" dirty="0">
              <a:latin typeface="メイリオ" panose="020B0604030504040204" pitchFamily="50" charset="-128"/>
              <a:ea typeface="メイリオ" panose="020B0604030504040204" pitchFamily="50" charset="-128"/>
            </a:endParaRPr>
          </a:p>
        </p:txBody>
      </p:sp>
      <p:sp>
        <p:nvSpPr>
          <p:cNvPr id="31" name="正方形/長方形 30">
            <a:extLst>
              <a:ext uri="{FF2B5EF4-FFF2-40B4-BE49-F238E27FC236}">
                <a16:creationId xmlns:a16="http://schemas.microsoft.com/office/drawing/2014/main" id="{75142AFD-FE77-59B5-C159-FEAC6ADC6946}"/>
              </a:ext>
            </a:extLst>
          </p:cNvPr>
          <p:cNvSpPr/>
          <p:nvPr/>
        </p:nvSpPr>
        <p:spPr>
          <a:xfrm>
            <a:off x="7739404" y="3769803"/>
            <a:ext cx="218113" cy="218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2" name="テキスト ボックス 31">
            <a:extLst>
              <a:ext uri="{FF2B5EF4-FFF2-40B4-BE49-F238E27FC236}">
                <a16:creationId xmlns:a16="http://schemas.microsoft.com/office/drawing/2014/main" id="{34E8D268-1FBB-0853-9EA0-3E7E7DB8479B}"/>
              </a:ext>
            </a:extLst>
          </p:cNvPr>
          <p:cNvSpPr txBox="1"/>
          <p:nvPr/>
        </p:nvSpPr>
        <p:spPr>
          <a:xfrm>
            <a:off x="7721933" y="3740359"/>
            <a:ext cx="263214" cy="276999"/>
          </a:xfrm>
          <a:prstGeom prst="rect">
            <a:avLst/>
          </a:prstGeom>
          <a:noFill/>
        </p:spPr>
        <p:txBody>
          <a:bodyPr wrap="none" rtlCol="0">
            <a:spAutoFit/>
          </a:bodyPr>
          <a:lstStyle/>
          <a:p>
            <a:r>
              <a:rPr kumimoji="1" lang="en-US" altLang="ja-JP" sz="1200" dirty="0">
                <a:solidFill>
                  <a:schemeClr val="bg1"/>
                </a:solidFill>
              </a:rPr>
              <a:t>6</a:t>
            </a:r>
            <a:endParaRPr kumimoji="1" lang="ja-JP" altLang="en-US" sz="1200" dirty="0">
              <a:solidFill>
                <a:schemeClr val="bg1"/>
              </a:solidFill>
            </a:endParaRPr>
          </a:p>
        </p:txBody>
      </p:sp>
      <p:sp>
        <p:nvSpPr>
          <p:cNvPr id="33" name="四角形: 角を丸くする 32">
            <a:extLst>
              <a:ext uri="{FF2B5EF4-FFF2-40B4-BE49-F238E27FC236}">
                <a16:creationId xmlns:a16="http://schemas.microsoft.com/office/drawing/2014/main" id="{EDE2A9B3-C8A3-CC75-81C2-496F4B278806}"/>
              </a:ext>
            </a:extLst>
          </p:cNvPr>
          <p:cNvSpPr/>
          <p:nvPr/>
        </p:nvSpPr>
        <p:spPr>
          <a:xfrm>
            <a:off x="7739404" y="4259339"/>
            <a:ext cx="5525330" cy="420674"/>
          </a:xfrm>
          <a:prstGeom prst="roundRect">
            <a:avLst>
              <a:gd name="adj" fmla="val 15111"/>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4CB982F3-88EB-0D42-52CC-C0D7EA19A591}"/>
              </a:ext>
            </a:extLst>
          </p:cNvPr>
          <p:cNvSpPr txBox="1"/>
          <p:nvPr/>
        </p:nvSpPr>
        <p:spPr>
          <a:xfrm>
            <a:off x="7985147" y="4794101"/>
            <a:ext cx="5102679" cy="534762"/>
          </a:xfrm>
          <a:prstGeom prst="rect">
            <a:avLst/>
          </a:prstGeom>
          <a:noFill/>
        </p:spPr>
        <p:txBody>
          <a:bodyPr wrap="none" rtlCol="0">
            <a:spAutoFit/>
          </a:bodyPr>
          <a:lstStyle/>
          <a:p>
            <a:pPr>
              <a:lnSpc>
                <a:spcPct val="150000"/>
              </a:lnSpc>
            </a:pPr>
            <a:r>
              <a:rPr kumimoji="1" lang="ja-JP" altLang="en-US" sz="1000" dirty="0">
                <a:latin typeface="メイリオ" panose="020B0604030504040204" pitchFamily="50" charset="-128"/>
                <a:ea typeface="メイリオ" panose="020B0604030504040204" pitchFamily="50" charset="-128"/>
              </a:rPr>
              <a:t>ジェットコースターのブレーキは どのようにして しゃりょうを とめていると おもい</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ますか。</a:t>
            </a:r>
            <a:endParaRPr kumimoji="1" lang="en-US" altLang="ja-JP" sz="1000" dirty="0">
              <a:latin typeface="メイリオ" panose="020B0604030504040204" pitchFamily="50" charset="-128"/>
              <a:ea typeface="メイリオ" panose="020B0604030504040204" pitchFamily="50" charset="-128"/>
            </a:endParaRPr>
          </a:p>
        </p:txBody>
      </p:sp>
      <p:sp>
        <p:nvSpPr>
          <p:cNvPr id="36" name="正方形/長方形 35">
            <a:extLst>
              <a:ext uri="{FF2B5EF4-FFF2-40B4-BE49-F238E27FC236}">
                <a16:creationId xmlns:a16="http://schemas.microsoft.com/office/drawing/2014/main" id="{6912BE1E-3F94-9EC3-F473-86015493E636}"/>
              </a:ext>
            </a:extLst>
          </p:cNvPr>
          <p:cNvSpPr/>
          <p:nvPr/>
        </p:nvSpPr>
        <p:spPr>
          <a:xfrm>
            <a:off x="7757311" y="4839327"/>
            <a:ext cx="218113" cy="218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8" name="テキスト ボックス 37">
            <a:extLst>
              <a:ext uri="{FF2B5EF4-FFF2-40B4-BE49-F238E27FC236}">
                <a16:creationId xmlns:a16="http://schemas.microsoft.com/office/drawing/2014/main" id="{FA2EF6D4-56DD-463B-1B22-7F17664EA155}"/>
              </a:ext>
            </a:extLst>
          </p:cNvPr>
          <p:cNvSpPr txBox="1"/>
          <p:nvPr/>
        </p:nvSpPr>
        <p:spPr>
          <a:xfrm>
            <a:off x="7739840" y="4809883"/>
            <a:ext cx="263214" cy="276999"/>
          </a:xfrm>
          <a:prstGeom prst="rect">
            <a:avLst/>
          </a:prstGeom>
          <a:noFill/>
        </p:spPr>
        <p:txBody>
          <a:bodyPr wrap="none" rtlCol="0">
            <a:spAutoFit/>
          </a:bodyPr>
          <a:lstStyle/>
          <a:p>
            <a:r>
              <a:rPr kumimoji="1" lang="en-US" altLang="ja-JP" sz="1200" dirty="0">
                <a:solidFill>
                  <a:schemeClr val="bg1"/>
                </a:solidFill>
              </a:rPr>
              <a:t>7</a:t>
            </a:r>
            <a:endParaRPr kumimoji="1" lang="ja-JP" altLang="en-US" sz="1200" dirty="0">
              <a:solidFill>
                <a:schemeClr val="bg1"/>
              </a:solidFill>
            </a:endParaRPr>
          </a:p>
        </p:txBody>
      </p:sp>
      <p:sp>
        <p:nvSpPr>
          <p:cNvPr id="39" name="四角形: 角を丸くする 38">
            <a:extLst>
              <a:ext uri="{FF2B5EF4-FFF2-40B4-BE49-F238E27FC236}">
                <a16:creationId xmlns:a16="http://schemas.microsoft.com/office/drawing/2014/main" id="{0D78270A-DEE1-78CC-AA15-DB5AF382296A}"/>
              </a:ext>
            </a:extLst>
          </p:cNvPr>
          <p:cNvSpPr/>
          <p:nvPr/>
        </p:nvSpPr>
        <p:spPr>
          <a:xfrm>
            <a:off x="7757311" y="5328862"/>
            <a:ext cx="5525330" cy="1552455"/>
          </a:xfrm>
          <a:prstGeom prst="roundRect">
            <a:avLst>
              <a:gd name="adj" fmla="val 7339"/>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983E980F-F507-BF09-B03F-6E00161FAB25}"/>
              </a:ext>
            </a:extLst>
          </p:cNvPr>
          <p:cNvSpPr txBox="1"/>
          <p:nvPr/>
        </p:nvSpPr>
        <p:spPr>
          <a:xfrm>
            <a:off x="7985147" y="7022687"/>
            <a:ext cx="3092513" cy="303929"/>
          </a:xfrm>
          <a:prstGeom prst="rect">
            <a:avLst/>
          </a:prstGeom>
          <a:noFill/>
        </p:spPr>
        <p:txBody>
          <a:bodyPr wrap="none" rtlCol="0">
            <a:spAutoFit/>
          </a:bodyPr>
          <a:lstStyle/>
          <a:p>
            <a:pPr>
              <a:lnSpc>
                <a:spcPct val="150000"/>
              </a:lnSpc>
            </a:pPr>
            <a:r>
              <a:rPr kumimoji="1" lang="ja-JP" altLang="en-US" sz="1000" dirty="0">
                <a:latin typeface="メイリオ" panose="020B0604030504040204" pitchFamily="50" charset="-128"/>
                <a:ea typeface="メイリオ" panose="020B0604030504040204" pitchFamily="50" charset="-128"/>
              </a:rPr>
              <a:t>ジェットコースターの かんそうを かきましょう。</a:t>
            </a:r>
            <a:endParaRPr kumimoji="1" lang="en-US" altLang="ja-JP" sz="1000" dirty="0">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311AEBED-83D8-7167-78E9-AF4D275172ED}"/>
              </a:ext>
            </a:extLst>
          </p:cNvPr>
          <p:cNvSpPr/>
          <p:nvPr/>
        </p:nvSpPr>
        <p:spPr>
          <a:xfrm>
            <a:off x="7757311" y="7067913"/>
            <a:ext cx="218113" cy="218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3" name="テキスト ボックス 42">
            <a:extLst>
              <a:ext uri="{FF2B5EF4-FFF2-40B4-BE49-F238E27FC236}">
                <a16:creationId xmlns:a16="http://schemas.microsoft.com/office/drawing/2014/main" id="{3FC162FB-34F2-46C1-23FD-EDECAE85A3F7}"/>
              </a:ext>
            </a:extLst>
          </p:cNvPr>
          <p:cNvSpPr txBox="1"/>
          <p:nvPr/>
        </p:nvSpPr>
        <p:spPr>
          <a:xfrm>
            <a:off x="7739840" y="7038469"/>
            <a:ext cx="263214" cy="276999"/>
          </a:xfrm>
          <a:prstGeom prst="rect">
            <a:avLst/>
          </a:prstGeom>
          <a:noFill/>
        </p:spPr>
        <p:txBody>
          <a:bodyPr wrap="none" rtlCol="0">
            <a:spAutoFit/>
          </a:bodyPr>
          <a:lstStyle/>
          <a:p>
            <a:r>
              <a:rPr kumimoji="1" lang="en-US" altLang="ja-JP" sz="1200" dirty="0">
                <a:solidFill>
                  <a:schemeClr val="bg1"/>
                </a:solidFill>
              </a:rPr>
              <a:t>8</a:t>
            </a:r>
            <a:endParaRPr kumimoji="1" lang="ja-JP" altLang="en-US" sz="1200" dirty="0">
              <a:solidFill>
                <a:schemeClr val="bg1"/>
              </a:solidFill>
            </a:endParaRPr>
          </a:p>
        </p:txBody>
      </p:sp>
      <p:sp>
        <p:nvSpPr>
          <p:cNvPr id="46" name="四角形: 角を丸くする 45">
            <a:extLst>
              <a:ext uri="{FF2B5EF4-FFF2-40B4-BE49-F238E27FC236}">
                <a16:creationId xmlns:a16="http://schemas.microsoft.com/office/drawing/2014/main" id="{4C070C72-64E9-FD6E-DE56-4FACEA7E91E5}"/>
              </a:ext>
            </a:extLst>
          </p:cNvPr>
          <p:cNvSpPr/>
          <p:nvPr/>
        </p:nvSpPr>
        <p:spPr>
          <a:xfrm>
            <a:off x="7757311" y="7356060"/>
            <a:ext cx="5525330" cy="1753843"/>
          </a:xfrm>
          <a:prstGeom prst="roundRect">
            <a:avLst>
              <a:gd name="adj" fmla="val 7339"/>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D2923A08-7CD8-ED08-09F2-A8DC82EA2E2E}"/>
              </a:ext>
            </a:extLst>
          </p:cNvPr>
          <p:cNvSpPr txBox="1"/>
          <p:nvPr/>
        </p:nvSpPr>
        <p:spPr>
          <a:xfrm>
            <a:off x="929113" y="4307632"/>
            <a:ext cx="4331635" cy="303929"/>
          </a:xfrm>
          <a:prstGeom prst="rect">
            <a:avLst/>
          </a:prstGeom>
          <a:noFill/>
        </p:spPr>
        <p:txBody>
          <a:bodyPr wrap="none" rtlCol="0">
            <a:spAutoFit/>
          </a:bodyPr>
          <a:lstStyle/>
          <a:p>
            <a:pPr>
              <a:lnSpc>
                <a:spcPct val="150000"/>
              </a:lnSpc>
            </a:pPr>
            <a:r>
              <a:rPr kumimoji="1" lang="ja-JP" altLang="en-US" sz="1000" dirty="0">
                <a:latin typeface="メイリオ" panose="020B0604030504040204" pitchFamily="50" charset="-128"/>
                <a:ea typeface="メイリオ" panose="020B0604030504040204" pitchFamily="50" charset="-128"/>
              </a:rPr>
              <a:t>ジェットコースターのしゃりんは、いちりょうに なんこありましたか。</a:t>
            </a:r>
            <a:endParaRPr kumimoji="1" lang="en-US" altLang="ja-JP" sz="1000" dirty="0">
              <a:latin typeface="メイリオ" panose="020B0604030504040204" pitchFamily="50" charset="-128"/>
              <a:ea typeface="メイリオ" panose="020B0604030504040204" pitchFamily="50" charset="-128"/>
            </a:endParaRPr>
          </a:p>
        </p:txBody>
      </p:sp>
      <p:sp>
        <p:nvSpPr>
          <p:cNvPr id="49" name="正方形/長方形 48">
            <a:extLst>
              <a:ext uri="{FF2B5EF4-FFF2-40B4-BE49-F238E27FC236}">
                <a16:creationId xmlns:a16="http://schemas.microsoft.com/office/drawing/2014/main" id="{5326641E-39DA-FF60-D526-03C992590082}"/>
              </a:ext>
            </a:extLst>
          </p:cNvPr>
          <p:cNvSpPr/>
          <p:nvPr/>
        </p:nvSpPr>
        <p:spPr>
          <a:xfrm>
            <a:off x="701277" y="4352858"/>
            <a:ext cx="218113" cy="218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1" name="テキスト ボックス 50">
            <a:extLst>
              <a:ext uri="{FF2B5EF4-FFF2-40B4-BE49-F238E27FC236}">
                <a16:creationId xmlns:a16="http://schemas.microsoft.com/office/drawing/2014/main" id="{61D42881-81CB-4071-1FB5-8450FA880105}"/>
              </a:ext>
            </a:extLst>
          </p:cNvPr>
          <p:cNvSpPr txBox="1"/>
          <p:nvPr/>
        </p:nvSpPr>
        <p:spPr>
          <a:xfrm>
            <a:off x="683806" y="4323414"/>
            <a:ext cx="263214" cy="276999"/>
          </a:xfrm>
          <a:prstGeom prst="rect">
            <a:avLst/>
          </a:prstGeom>
          <a:noFill/>
        </p:spPr>
        <p:txBody>
          <a:bodyPr wrap="none" rtlCol="0">
            <a:spAutoFit/>
          </a:bodyPr>
          <a:lstStyle/>
          <a:p>
            <a:r>
              <a:rPr kumimoji="1" lang="en-US" altLang="ja-JP" sz="1200" dirty="0">
                <a:solidFill>
                  <a:schemeClr val="bg1"/>
                </a:solidFill>
              </a:rPr>
              <a:t>4</a:t>
            </a:r>
            <a:endParaRPr kumimoji="1" lang="ja-JP" altLang="en-US" sz="1200" dirty="0">
              <a:solidFill>
                <a:schemeClr val="bg1"/>
              </a:solidFill>
            </a:endParaRPr>
          </a:p>
        </p:txBody>
      </p:sp>
      <p:sp>
        <p:nvSpPr>
          <p:cNvPr id="52" name="四角形: 角を丸くする 51">
            <a:extLst>
              <a:ext uri="{FF2B5EF4-FFF2-40B4-BE49-F238E27FC236}">
                <a16:creationId xmlns:a16="http://schemas.microsoft.com/office/drawing/2014/main" id="{FD24758C-0520-B08A-A832-CE09381345B6}"/>
              </a:ext>
            </a:extLst>
          </p:cNvPr>
          <p:cNvSpPr/>
          <p:nvPr/>
        </p:nvSpPr>
        <p:spPr>
          <a:xfrm>
            <a:off x="701277" y="4627342"/>
            <a:ext cx="5490388" cy="394019"/>
          </a:xfrm>
          <a:prstGeom prst="roundRect">
            <a:avLst>
              <a:gd name="adj" fmla="val 15111"/>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1DCDDE5F-E4A1-7E9B-BF1F-4700DD010655}"/>
              </a:ext>
            </a:extLst>
          </p:cNvPr>
          <p:cNvSpPr txBox="1"/>
          <p:nvPr/>
        </p:nvSpPr>
        <p:spPr>
          <a:xfrm>
            <a:off x="701277" y="4640284"/>
            <a:ext cx="5073825" cy="400110"/>
          </a:xfrm>
          <a:prstGeom prst="rect">
            <a:avLst/>
          </a:prstGeom>
          <a:noFill/>
        </p:spPr>
        <p:txBody>
          <a:bodyPr wrap="none" rtlCol="0">
            <a:spAutoFit/>
          </a:bodyPr>
          <a:lstStyle/>
          <a:p>
            <a:r>
              <a:rPr kumimoji="1" lang="ja-JP" altLang="en-US" sz="1000" dirty="0">
                <a:solidFill>
                  <a:schemeClr val="accent5"/>
                </a:solidFill>
                <a:latin typeface="メイリオ" panose="020B0604030504040204" pitchFamily="50" charset="-128"/>
                <a:ea typeface="メイリオ" panose="020B0604030504040204" pitchFamily="50" charset="-128"/>
              </a:rPr>
              <a:t>国内のコースターの場合、最低</a:t>
            </a:r>
            <a:r>
              <a:rPr kumimoji="1" lang="en-US" altLang="ja-JP" sz="1000" dirty="0">
                <a:solidFill>
                  <a:schemeClr val="accent5"/>
                </a:solidFill>
                <a:latin typeface="メイリオ" panose="020B0604030504040204" pitchFamily="50" charset="-128"/>
                <a:ea typeface="メイリオ" panose="020B0604030504040204" pitchFamily="50" charset="-128"/>
              </a:rPr>
              <a:t>4</a:t>
            </a:r>
            <a:r>
              <a:rPr kumimoji="1" lang="ja-JP" altLang="en-US" sz="1000" dirty="0">
                <a:solidFill>
                  <a:schemeClr val="accent5"/>
                </a:solidFill>
                <a:latin typeface="メイリオ" panose="020B0604030504040204" pitchFamily="50" charset="-128"/>
                <a:ea typeface="メイリオ" panose="020B0604030504040204" pitchFamily="50" charset="-128"/>
              </a:rPr>
              <a:t>個、最高</a:t>
            </a:r>
            <a:r>
              <a:rPr kumimoji="1" lang="en-US" altLang="ja-JP" sz="1000" dirty="0">
                <a:solidFill>
                  <a:schemeClr val="accent5"/>
                </a:solidFill>
                <a:latin typeface="メイリオ" panose="020B0604030504040204" pitchFamily="50" charset="-128"/>
                <a:ea typeface="メイリオ" panose="020B0604030504040204" pitchFamily="50" charset="-128"/>
              </a:rPr>
              <a:t>24</a:t>
            </a:r>
            <a:r>
              <a:rPr kumimoji="1" lang="ja-JP" altLang="en-US" sz="1000" dirty="0">
                <a:solidFill>
                  <a:schemeClr val="accent5"/>
                </a:solidFill>
                <a:latin typeface="メイリオ" panose="020B0604030504040204" pitchFamily="50" charset="-128"/>
                <a:ea typeface="メイリオ" panose="020B0604030504040204" pitchFamily="50" charset="-128"/>
              </a:rPr>
              <a:t>個で、多くの場合は</a:t>
            </a:r>
            <a:r>
              <a:rPr kumimoji="1" lang="en-US" altLang="ja-JP" sz="1000" dirty="0">
                <a:solidFill>
                  <a:schemeClr val="accent5"/>
                </a:solidFill>
                <a:latin typeface="メイリオ" panose="020B0604030504040204" pitchFamily="50" charset="-128"/>
                <a:ea typeface="メイリオ" panose="020B0604030504040204" pitchFamily="50" charset="-128"/>
              </a:rPr>
              <a:t>10</a:t>
            </a:r>
            <a:r>
              <a:rPr kumimoji="1" lang="ja-JP" altLang="en-US" sz="1000" dirty="0">
                <a:solidFill>
                  <a:schemeClr val="accent5"/>
                </a:solidFill>
                <a:latin typeface="メイリオ" panose="020B0604030504040204" pitchFamily="50" charset="-128"/>
                <a:ea typeface="メイリオ" panose="020B0604030504040204" pitchFamily="50" charset="-128"/>
              </a:rPr>
              <a:t>個以上あります。</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コースターによって異なりますので、不明な場合はお問い合わせください。</a:t>
            </a:r>
          </a:p>
        </p:txBody>
      </p:sp>
      <p:sp>
        <p:nvSpPr>
          <p:cNvPr id="56" name="テキスト ボックス 55">
            <a:extLst>
              <a:ext uri="{FF2B5EF4-FFF2-40B4-BE49-F238E27FC236}">
                <a16:creationId xmlns:a16="http://schemas.microsoft.com/office/drawing/2014/main" id="{771E3A65-B577-A0A9-5AD2-6B9E577F7F2A}"/>
              </a:ext>
            </a:extLst>
          </p:cNvPr>
          <p:cNvSpPr txBox="1"/>
          <p:nvPr/>
        </p:nvSpPr>
        <p:spPr>
          <a:xfrm>
            <a:off x="931979" y="5115370"/>
            <a:ext cx="5359159" cy="534762"/>
          </a:xfrm>
          <a:prstGeom prst="rect">
            <a:avLst/>
          </a:prstGeom>
          <a:noFill/>
        </p:spPr>
        <p:txBody>
          <a:bodyPr wrap="none" rtlCol="0">
            <a:spAutoFit/>
          </a:bodyPr>
          <a:lstStyle/>
          <a:p>
            <a:pPr>
              <a:lnSpc>
                <a:spcPct val="150000"/>
              </a:lnSpc>
            </a:pPr>
            <a:r>
              <a:rPr kumimoji="1" lang="ja-JP" altLang="en-US" sz="1000" dirty="0">
                <a:latin typeface="メイリオ" panose="020B0604030504040204" pitchFamily="50" charset="-128"/>
                <a:ea typeface="メイリオ" panose="020B0604030504040204" pitchFamily="50" charset="-128"/>
              </a:rPr>
              <a:t>レールの うえにある しゃりん、よこにある しゃりん、したにある しゃりんは、それぞれ</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どのような やくわりでしょう。それぞれ、いちぎょうで かきましょう。</a:t>
            </a:r>
            <a:endParaRPr kumimoji="1" lang="en-US" altLang="ja-JP" sz="1000" dirty="0">
              <a:latin typeface="メイリオ" panose="020B0604030504040204" pitchFamily="50" charset="-128"/>
              <a:ea typeface="メイリオ" panose="020B0604030504040204" pitchFamily="50" charset="-128"/>
            </a:endParaRPr>
          </a:p>
        </p:txBody>
      </p:sp>
      <p:sp>
        <p:nvSpPr>
          <p:cNvPr id="57" name="正方形/長方形 56">
            <a:extLst>
              <a:ext uri="{FF2B5EF4-FFF2-40B4-BE49-F238E27FC236}">
                <a16:creationId xmlns:a16="http://schemas.microsoft.com/office/drawing/2014/main" id="{081C559F-55B0-E12C-4C61-8541EA185481}"/>
              </a:ext>
            </a:extLst>
          </p:cNvPr>
          <p:cNvSpPr/>
          <p:nvPr/>
        </p:nvSpPr>
        <p:spPr>
          <a:xfrm>
            <a:off x="704143" y="5160596"/>
            <a:ext cx="218113" cy="218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8" name="テキスト ボックス 57">
            <a:extLst>
              <a:ext uri="{FF2B5EF4-FFF2-40B4-BE49-F238E27FC236}">
                <a16:creationId xmlns:a16="http://schemas.microsoft.com/office/drawing/2014/main" id="{BE0C1823-3399-A0BB-8748-3A3A00D81613}"/>
              </a:ext>
            </a:extLst>
          </p:cNvPr>
          <p:cNvSpPr txBox="1"/>
          <p:nvPr/>
        </p:nvSpPr>
        <p:spPr>
          <a:xfrm>
            <a:off x="686672" y="5131152"/>
            <a:ext cx="263214" cy="276999"/>
          </a:xfrm>
          <a:prstGeom prst="rect">
            <a:avLst/>
          </a:prstGeom>
          <a:noFill/>
        </p:spPr>
        <p:txBody>
          <a:bodyPr wrap="none" rtlCol="0">
            <a:spAutoFit/>
          </a:bodyPr>
          <a:lstStyle/>
          <a:p>
            <a:r>
              <a:rPr kumimoji="1" lang="en-US" altLang="ja-JP" sz="1200" dirty="0">
                <a:solidFill>
                  <a:schemeClr val="bg1"/>
                </a:solidFill>
              </a:rPr>
              <a:t>5</a:t>
            </a:r>
            <a:endParaRPr kumimoji="1" lang="ja-JP" altLang="en-US" sz="1200" dirty="0">
              <a:solidFill>
                <a:schemeClr val="bg1"/>
              </a:solidFill>
            </a:endParaRPr>
          </a:p>
        </p:txBody>
      </p:sp>
      <p:sp>
        <p:nvSpPr>
          <p:cNvPr id="59" name="四角形: 角を丸くする 58">
            <a:extLst>
              <a:ext uri="{FF2B5EF4-FFF2-40B4-BE49-F238E27FC236}">
                <a16:creationId xmlns:a16="http://schemas.microsoft.com/office/drawing/2014/main" id="{2114FEAA-F771-E497-0FB2-4C493E13CF9A}"/>
              </a:ext>
            </a:extLst>
          </p:cNvPr>
          <p:cNvSpPr/>
          <p:nvPr/>
        </p:nvSpPr>
        <p:spPr>
          <a:xfrm>
            <a:off x="686672" y="5665914"/>
            <a:ext cx="5525330" cy="1241424"/>
          </a:xfrm>
          <a:prstGeom prst="roundRect">
            <a:avLst>
              <a:gd name="adj" fmla="val 7812"/>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0" name="直線コネクタ 59">
            <a:extLst>
              <a:ext uri="{FF2B5EF4-FFF2-40B4-BE49-F238E27FC236}">
                <a16:creationId xmlns:a16="http://schemas.microsoft.com/office/drawing/2014/main" id="{5A07DA4B-7E62-487F-B94D-BB2B9AC7E43C}"/>
              </a:ext>
            </a:extLst>
          </p:cNvPr>
          <p:cNvCxnSpPr>
            <a:cxnSpLocks/>
          </p:cNvCxnSpPr>
          <p:nvPr/>
        </p:nvCxnSpPr>
        <p:spPr>
          <a:xfrm>
            <a:off x="704143" y="6041701"/>
            <a:ext cx="550785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20576514-AD45-4B0D-8905-471B41E03E76}"/>
              </a:ext>
            </a:extLst>
          </p:cNvPr>
          <p:cNvCxnSpPr>
            <a:cxnSpLocks/>
          </p:cNvCxnSpPr>
          <p:nvPr/>
        </p:nvCxnSpPr>
        <p:spPr>
          <a:xfrm>
            <a:off x="686672" y="6460801"/>
            <a:ext cx="550785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85481A26-236C-7EFA-F088-D73B4AFBB1D5}"/>
              </a:ext>
            </a:extLst>
          </p:cNvPr>
          <p:cNvSpPr txBox="1"/>
          <p:nvPr/>
        </p:nvSpPr>
        <p:spPr>
          <a:xfrm>
            <a:off x="686672" y="5701843"/>
            <a:ext cx="1382110" cy="303929"/>
          </a:xfrm>
          <a:prstGeom prst="rect">
            <a:avLst/>
          </a:prstGeom>
          <a:noFill/>
        </p:spPr>
        <p:txBody>
          <a:bodyPr wrap="none" rtlCol="0">
            <a:spAutoFit/>
          </a:bodyPr>
          <a:lstStyle/>
          <a:p>
            <a:pPr>
              <a:lnSpc>
                <a:spcPct val="150000"/>
              </a:lnSpc>
            </a:pPr>
            <a:r>
              <a:rPr kumimoji="1" lang="ja-JP" altLang="en-US" sz="1000" dirty="0">
                <a:solidFill>
                  <a:schemeClr val="accent5"/>
                </a:solidFill>
                <a:latin typeface="メイリオ" panose="020B0604030504040204" pitchFamily="50" charset="-128"/>
                <a:ea typeface="メイリオ" panose="020B0604030504040204" pitchFamily="50" charset="-128"/>
              </a:rPr>
              <a:t>うえにある しゃりん</a:t>
            </a:r>
            <a:endParaRPr kumimoji="1" lang="en-US" altLang="ja-JP" sz="1000" dirty="0">
              <a:solidFill>
                <a:schemeClr val="accent5"/>
              </a:solidFill>
              <a:latin typeface="メイリオ" panose="020B0604030504040204" pitchFamily="50" charset="-128"/>
              <a:ea typeface="メイリオ" panose="020B0604030504040204" pitchFamily="50" charset="-128"/>
            </a:endParaRPr>
          </a:p>
        </p:txBody>
      </p:sp>
      <p:sp>
        <p:nvSpPr>
          <p:cNvPr id="63" name="テキスト ボックス 62">
            <a:extLst>
              <a:ext uri="{FF2B5EF4-FFF2-40B4-BE49-F238E27FC236}">
                <a16:creationId xmlns:a16="http://schemas.microsoft.com/office/drawing/2014/main" id="{DB339DF3-FF4A-FDE1-4DB4-E0DE2A1B4420}"/>
              </a:ext>
            </a:extLst>
          </p:cNvPr>
          <p:cNvSpPr txBox="1"/>
          <p:nvPr/>
        </p:nvSpPr>
        <p:spPr>
          <a:xfrm>
            <a:off x="686672" y="6096125"/>
            <a:ext cx="1382110" cy="303929"/>
          </a:xfrm>
          <a:prstGeom prst="rect">
            <a:avLst/>
          </a:prstGeom>
          <a:noFill/>
        </p:spPr>
        <p:txBody>
          <a:bodyPr wrap="none" rtlCol="0">
            <a:spAutoFit/>
          </a:bodyPr>
          <a:lstStyle/>
          <a:p>
            <a:pPr>
              <a:lnSpc>
                <a:spcPct val="150000"/>
              </a:lnSpc>
            </a:pPr>
            <a:r>
              <a:rPr kumimoji="1" lang="ja-JP" altLang="en-US" sz="1000" dirty="0">
                <a:solidFill>
                  <a:schemeClr val="accent5"/>
                </a:solidFill>
                <a:latin typeface="メイリオ" panose="020B0604030504040204" pitchFamily="50" charset="-128"/>
                <a:ea typeface="メイリオ" panose="020B0604030504040204" pitchFamily="50" charset="-128"/>
              </a:rPr>
              <a:t>よこにある しゃりん</a:t>
            </a:r>
            <a:endParaRPr kumimoji="1" lang="en-US" altLang="ja-JP" sz="1000" dirty="0">
              <a:solidFill>
                <a:schemeClr val="accent5"/>
              </a:solidFill>
              <a:latin typeface="メイリオ" panose="020B0604030504040204" pitchFamily="50" charset="-128"/>
              <a:ea typeface="メイリオ" panose="020B0604030504040204" pitchFamily="50" charset="-128"/>
            </a:endParaRPr>
          </a:p>
        </p:txBody>
      </p:sp>
      <p:sp>
        <p:nvSpPr>
          <p:cNvPr id="64" name="テキスト ボックス 63">
            <a:extLst>
              <a:ext uri="{FF2B5EF4-FFF2-40B4-BE49-F238E27FC236}">
                <a16:creationId xmlns:a16="http://schemas.microsoft.com/office/drawing/2014/main" id="{FDEA7696-DAB9-3A0A-7068-0A88609E0812}"/>
              </a:ext>
            </a:extLst>
          </p:cNvPr>
          <p:cNvSpPr txBox="1"/>
          <p:nvPr/>
        </p:nvSpPr>
        <p:spPr>
          <a:xfrm>
            <a:off x="686672" y="6515224"/>
            <a:ext cx="1382110" cy="303929"/>
          </a:xfrm>
          <a:prstGeom prst="rect">
            <a:avLst/>
          </a:prstGeom>
          <a:noFill/>
        </p:spPr>
        <p:txBody>
          <a:bodyPr wrap="none" rtlCol="0">
            <a:spAutoFit/>
          </a:bodyPr>
          <a:lstStyle/>
          <a:p>
            <a:pPr>
              <a:lnSpc>
                <a:spcPct val="150000"/>
              </a:lnSpc>
            </a:pPr>
            <a:r>
              <a:rPr kumimoji="1" lang="ja-JP" altLang="en-US" sz="1000" dirty="0">
                <a:solidFill>
                  <a:schemeClr val="accent5"/>
                </a:solidFill>
                <a:latin typeface="メイリオ" panose="020B0604030504040204" pitchFamily="50" charset="-128"/>
                <a:ea typeface="メイリオ" panose="020B0604030504040204" pitchFamily="50" charset="-128"/>
              </a:rPr>
              <a:t>したにある しゃりん</a:t>
            </a:r>
            <a:endParaRPr kumimoji="1" lang="en-US" altLang="ja-JP" sz="1000" dirty="0">
              <a:solidFill>
                <a:schemeClr val="accent5"/>
              </a:solidFill>
              <a:latin typeface="メイリオ" panose="020B0604030504040204" pitchFamily="50" charset="-128"/>
              <a:ea typeface="メイリオ" panose="020B0604030504040204" pitchFamily="50" charset="-128"/>
            </a:endParaRPr>
          </a:p>
        </p:txBody>
      </p:sp>
      <p:sp>
        <p:nvSpPr>
          <p:cNvPr id="65" name="テキスト ボックス 64">
            <a:extLst>
              <a:ext uri="{FF2B5EF4-FFF2-40B4-BE49-F238E27FC236}">
                <a16:creationId xmlns:a16="http://schemas.microsoft.com/office/drawing/2014/main" id="{40333910-939B-8910-C09E-0B8BCF22A70E}"/>
              </a:ext>
            </a:extLst>
          </p:cNvPr>
          <p:cNvSpPr txBox="1"/>
          <p:nvPr/>
        </p:nvSpPr>
        <p:spPr>
          <a:xfrm>
            <a:off x="2043190" y="5676606"/>
            <a:ext cx="1467068" cy="400110"/>
          </a:xfrm>
          <a:prstGeom prst="rect">
            <a:avLst/>
          </a:prstGeom>
          <a:noFill/>
        </p:spPr>
        <p:txBody>
          <a:bodyPr wrap="none" rtlCol="0">
            <a:spAutoFit/>
          </a:bodyPr>
          <a:lstStyle/>
          <a:p>
            <a:r>
              <a:rPr kumimoji="1" lang="ja-JP" altLang="en-US" sz="1000" dirty="0">
                <a:solidFill>
                  <a:schemeClr val="accent5"/>
                </a:solidFill>
                <a:latin typeface="メイリオ" panose="020B0604030504040204" pitchFamily="50" charset="-128"/>
                <a:ea typeface="メイリオ" panose="020B0604030504040204" pitchFamily="50" charset="-128"/>
              </a:rPr>
              <a:t>車両の重さを支える</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レールの上を走行する</a:t>
            </a:r>
          </a:p>
        </p:txBody>
      </p:sp>
      <p:sp>
        <p:nvSpPr>
          <p:cNvPr id="66" name="テキスト ボックス 65">
            <a:extLst>
              <a:ext uri="{FF2B5EF4-FFF2-40B4-BE49-F238E27FC236}">
                <a16:creationId xmlns:a16="http://schemas.microsoft.com/office/drawing/2014/main" id="{4C778C49-4BCC-B496-B9C0-EB423CB23D00}"/>
              </a:ext>
            </a:extLst>
          </p:cNvPr>
          <p:cNvSpPr txBox="1"/>
          <p:nvPr/>
        </p:nvSpPr>
        <p:spPr>
          <a:xfrm>
            <a:off x="2043190" y="6068704"/>
            <a:ext cx="1851789" cy="400110"/>
          </a:xfrm>
          <a:prstGeom prst="rect">
            <a:avLst/>
          </a:prstGeom>
          <a:noFill/>
        </p:spPr>
        <p:txBody>
          <a:bodyPr wrap="none" rtlCol="0">
            <a:spAutoFit/>
          </a:bodyPr>
          <a:lstStyle/>
          <a:p>
            <a:r>
              <a:rPr kumimoji="1" lang="ja-JP" altLang="en-US" sz="1000" dirty="0">
                <a:solidFill>
                  <a:schemeClr val="accent5"/>
                </a:solidFill>
                <a:latin typeface="メイリオ" panose="020B0604030504040204" pitchFamily="50" charset="-128"/>
                <a:ea typeface="メイリオ" panose="020B0604030504040204" pitchFamily="50" charset="-128"/>
              </a:rPr>
              <a:t>カーブで落ちないようにする</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カーブで車輪の向きを変える</a:t>
            </a:r>
          </a:p>
        </p:txBody>
      </p:sp>
      <p:sp>
        <p:nvSpPr>
          <p:cNvPr id="67" name="テキスト ボックス 66">
            <a:extLst>
              <a:ext uri="{FF2B5EF4-FFF2-40B4-BE49-F238E27FC236}">
                <a16:creationId xmlns:a16="http://schemas.microsoft.com/office/drawing/2014/main" id="{835B5E5E-48E7-F5FD-F2A3-D860E1FD29C4}"/>
              </a:ext>
            </a:extLst>
          </p:cNvPr>
          <p:cNvSpPr txBox="1"/>
          <p:nvPr/>
        </p:nvSpPr>
        <p:spPr>
          <a:xfrm>
            <a:off x="4500721" y="6061684"/>
            <a:ext cx="1800493" cy="415498"/>
          </a:xfrm>
          <a:prstGeom prst="rect">
            <a:avLst/>
          </a:prstGeom>
          <a:noFill/>
        </p:spPr>
        <p:txBody>
          <a:bodyPr wrap="none" rtlCol="0">
            <a:spAutoFit/>
          </a:bodyPr>
          <a:lstStyle/>
          <a:p>
            <a:r>
              <a:rPr kumimoji="1" lang="en-US" altLang="ja-JP" sz="700" dirty="0">
                <a:solidFill>
                  <a:schemeClr val="accent5"/>
                </a:solidFill>
                <a:latin typeface="メイリオ" panose="020B0604030504040204" pitchFamily="50" charset="-128"/>
                <a:ea typeface="メイリオ" panose="020B0604030504040204" pitchFamily="50" charset="-128"/>
              </a:rPr>
              <a:t>※</a:t>
            </a:r>
            <a:r>
              <a:rPr kumimoji="1" lang="ja-JP" altLang="en-US" sz="700" dirty="0">
                <a:solidFill>
                  <a:schemeClr val="accent5"/>
                </a:solidFill>
                <a:latin typeface="メイリオ" panose="020B0604030504040204" pitchFamily="50" charset="-128"/>
                <a:ea typeface="メイリオ" panose="020B0604030504040204" pitchFamily="50" charset="-128"/>
              </a:rPr>
              <a:t>レールの上を走行する役割を</a:t>
            </a:r>
            <a:endParaRPr kumimoji="1" lang="en-US" altLang="ja-JP" sz="700" dirty="0">
              <a:solidFill>
                <a:schemeClr val="accent5"/>
              </a:solidFill>
              <a:latin typeface="メイリオ" panose="020B0604030504040204" pitchFamily="50" charset="-128"/>
              <a:ea typeface="メイリオ" panose="020B0604030504040204" pitchFamily="50" charset="-128"/>
            </a:endParaRPr>
          </a:p>
          <a:p>
            <a:r>
              <a:rPr kumimoji="1" lang="ja-JP" altLang="en-US" sz="700" dirty="0">
                <a:solidFill>
                  <a:schemeClr val="accent5"/>
                </a:solidFill>
                <a:latin typeface="メイリオ" panose="020B0604030504040204" pitchFamily="50" charset="-128"/>
                <a:ea typeface="メイリオ" panose="020B0604030504040204" pitchFamily="50" charset="-128"/>
              </a:rPr>
              <a:t>　持つ場面もあります</a:t>
            </a:r>
            <a:endParaRPr kumimoji="1" lang="en-US" altLang="ja-JP" sz="700" dirty="0">
              <a:solidFill>
                <a:schemeClr val="accent5"/>
              </a:solidFill>
              <a:latin typeface="メイリオ" panose="020B0604030504040204" pitchFamily="50" charset="-128"/>
              <a:ea typeface="メイリオ" panose="020B0604030504040204" pitchFamily="50" charset="-128"/>
            </a:endParaRPr>
          </a:p>
          <a:p>
            <a:r>
              <a:rPr kumimoji="1" lang="en-US" altLang="ja-JP" sz="700" dirty="0">
                <a:solidFill>
                  <a:schemeClr val="accent5"/>
                </a:solidFill>
                <a:latin typeface="メイリオ" panose="020B0604030504040204" pitchFamily="50" charset="-128"/>
                <a:ea typeface="メイリオ" panose="020B0604030504040204" pitchFamily="50" charset="-128"/>
              </a:rPr>
              <a:t>※</a:t>
            </a:r>
            <a:r>
              <a:rPr kumimoji="1" lang="ja-JP" altLang="en-US" sz="700" dirty="0">
                <a:solidFill>
                  <a:schemeClr val="accent5"/>
                </a:solidFill>
                <a:latin typeface="メイリオ" panose="020B0604030504040204" pitchFamily="50" charset="-128"/>
                <a:ea typeface="メイリオ" panose="020B0604030504040204" pitchFamily="50" charset="-128"/>
              </a:rPr>
              <a:t>横に車輪が無いコースターもあります</a:t>
            </a:r>
          </a:p>
        </p:txBody>
      </p:sp>
      <p:sp>
        <p:nvSpPr>
          <p:cNvPr id="68" name="テキスト ボックス 67">
            <a:extLst>
              <a:ext uri="{FF2B5EF4-FFF2-40B4-BE49-F238E27FC236}">
                <a16:creationId xmlns:a16="http://schemas.microsoft.com/office/drawing/2014/main" id="{240686FD-B05F-3A68-B6F1-F4506FACC9D2}"/>
              </a:ext>
            </a:extLst>
          </p:cNvPr>
          <p:cNvSpPr txBox="1"/>
          <p:nvPr/>
        </p:nvSpPr>
        <p:spPr>
          <a:xfrm>
            <a:off x="2068782" y="6487803"/>
            <a:ext cx="2492990" cy="400110"/>
          </a:xfrm>
          <a:prstGeom prst="rect">
            <a:avLst/>
          </a:prstGeom>
          <a:noFill/>
        </p:spPr>
        <p:txBody>
          <a:bodyPr wrap="none" rtlCol="0">
            <a:spAutoFit/>
          </a:bodyPr>
          <a:lstStyle/>
          <a:p>
            <a:r>
              <a:rPr kumimoji="1" lang="ja-JP" altLang="en-US" sz="1000" dirty="0">
                <a:solidFill>
                  <a:schemeClr val="accent5"/>
                </a:solidFill>
                <a:latin typeface="メイリオ" panose="020B0604030504040204" pitchFamily="50" charset="-128"/>
                <a:ea typeface="メイリオ" panose="020B0604030504040204" pitchFamily="50" charset="-128"/>
              </a:rPr>
              <a:t>坂の頂上やループで落ちないようにする</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坂の頂上や谷で車輪の向きを変える</a:t>
            </a:r>
          </a:p>
        </p:txBody>
      </p:sp>
      <p:sp>
        <p:nvSpPr>
          <p:cNvPr id="69" name="テキスト ボックス 68">
            <a:extLst>
              <a:ext uri="{FF2B5EF4-FFF2-40B4-BE49-F238E27FC236}">
                <a16:creationId xmlns:a16="http://schemas.microsoft.com/office/drawing/2014/main" id="{CF119CE7-ACF0-426B-635F-A78900270745}"/>
              </a:ext>
            </a:extLst>
          </p:cNvPr>
          <p:cNvSpPr txBox="1"/>
          <p:nvPr/>
        </p:nvSpPr>
        <p:spPr>
          <a:xfrm>
            <a:off x="4500721" y="6480109"/>
            <a:ext cx="1800493" cy="415498"/>
          </a:xfrm>
          <a:prstGeom prst="rect">
            <a:avLst/>
          </a:prstGeom>
          <a:noFill/>
        </p:spPr>
        <p:txBody>
          <a:bodyPr wrap="none" rtlCol="0">
            <a:spAutoFit/>
          </a:bodyPr>
          <a:lstStyle/>
          <a:p>
            <a:r>
              <a:rPr kumimoji="1" lang="en-US" altLang="ja-JP" sz="700" dirty="0">
                <a:solidFill>
                  <a:schemeClr val="accent5"/>
                </a:solidFill>
                <a:latin typeface="メイリオ" panose="020B0604030504040204" pitchFamily="50" charset="-128"/>
                <a:ea typeface="メイリオ" panose="020B0604030504040204" pitchFamily="50" charset="-128"/>
              </a:rPr>
              <a:t>※</a:t>
            </a:r>
            <a:r>
              <a:rPr kumimoji="1" lang="ja-JP" altLang="en-US" sz="700" dirty="0">
                <a:solidFill>
                  <a:schemeClr val="accent5"/>
                </a:solidFill>
                <a:latin typeface="メイリオ" panose="020B0604030504040204" pitchFamily="50" charset="-128"/>
                <a:ea typeface="メイリオ" panose="020B0604030504040204" pitchFamily="50" charset="-128"/>
              </a:rPr>
              <a:t>レールの上を走行する役割を</a:t>
            </a:r>
            <a:endParaRPr kumimoji="1" lang="en-US" altLang="ja-JP" sz="700" dirty="0">
              <a:solidFill>
                <a:schemeClr val="accent5"/>
              </a:solidFill>
              <a:latin typeface="メイリオ" panose="020B0604030504040204" pitchFamily="50" charset="-128"/>
              <a:ea typeface="メイリオ" panose="020B0604030504040204" pitchFamily="50" charset="-128"/>
            </a:endParaRPr>
          </a:p>
          <a:p>
            <a:r>
              <a:rPr kumimoji="1" lang="ja-JP" altLang="en-US" sz="700" dirty="0">
                <a:solidFill>
                  <a:schemeClr val="accent5"/>
                </a:solidFill>
                <a:latin typeface="メイリオ" panose="020B0604030504040204" pitchFamily="50" charset="-128"/>
                <a:ea typeface="メイリオ" panose="020B0604030504040204" pitchFamily="50" charset="-128"/>
              </a:rPr>
              <a:t>　持つ場面もあります</a:t>
            </a:r>
            <a:endParaRPr kumimoji="1" lang="en-US" altLang="ja-JP" sz="700" dirty="0">
              <a:solidFill>
                <a:schemeClr val="accent5"/>
              </a:solidFill>
              <a:latin typeface="メイリオ" panose="020B0604030504040204" pitchFamily="50" charset="-128"/>
              <a:ea typeface="メイリオ" panose="020B0604030504040204" pitchFamily="50" charset="-128"/>
            </a:endParaRPr>
          </a:p>
          <a:p>
            <a:r>
              <a:rPr kumimoji="1" lang="en-US" altLang="ja-JP" sz="700" dirty="0">
                <a:solidFill>
                  <a:schemeClr val="accent5"/>
                </a:solidFill>
                <a:latin typeface="メイリオ" panose="020B0604030504040204" pitchFamily="50" charset="-128"/>
                <a:ea typeface="メイリオ" panose="020B0604030504040204" pitchFamily="50" charset="-128"/>
              </a:rPr>
              <a:t>※</a:t>
            </a:r>
            <a:r>
              <a:rPr kumimoji="1" lang="ja-JP" altLang="en-US" sz="700" dirty="0">
                <a:solidFill>
                  <a:schemeClr val="accent5"/>
                </a:solidFill>
                <a:latin typeface="メイリオ" panose="020B0604030504040204" pitchFamily="50" charset="-128"/>
                <a:ea typeface="メイリオ" panose="020B0604030504040204" pitchFamily="50" charset="-128"/>
              </a:rPr>
              <a:t>下に車輪が無いコースターもあります</a:t>
            </a:r>
          </a:p>
        </p:txBody>
      </p:sp>
      <p:sp>
        <p:nvSpPr>
          <p:cNvPr id="70" name="テキスト ボックス 69">
            <a:extLst>
              <a:ext uri="{FF2B5EF4-FFF2-40B4-BE49-F238E27FC236}">
                <a16:creationId xmlns:a16="http://schemas.microsoft.com/office/drawing/2014/main" id="{459C8CE9-66B6-57FB-4046-ED3AE25B232E}"/>
              </a:ext>
            </a:extLst>
          </p:cNvPr>
          <p:cNvSpPr txBox="1"/>
          <p:nvPr/>
        </p:nvSpPr>
        <p:spPr>
          <a:xfrm>
            <a:off x="939597" y="7021973"/>
            <a:ext cx="5016117" cy="534762"/>
          </a:xfrm>
          <a:prstGeom prst="rect">
            <a:avLst/>
          </a:prstGeom>
          <a:noFill/>
        </p:spPr>
        <p:txBody>
          <a:bodyPr wrap="none" rtlCol="0">
            <a:spAutoFit/>
          </a:bodyPr>
          <a:lstStyle/>
          <a:p>
            <a:pPr>
              <a:lnSpc>
                <a:spcPct val="150000"/>
              </a:lnSpc>
            </a:pPr>
            <a:r>
              <a:rPr kumimoji="1" lang="ja-JP" altLang="en-US" sz="1000" dirty="0">
                <a:latin typeface="メイリオ" panose="020B0604030504040204" pitchFamily="50" charset="-128"/>
                <a:ea typeface="メイリオ" panose="020B0604030504040204" pitchFamily="50" charset="-128"/>
              </a:rPr>
              <a:t>ジェットコースターのブレーキは みつかりましたか。みつかった ばあいは、どこに</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ありましたか。いちぎょうで かきましょう。</a:t>
            </a:r>
            <a:endParaRPr kumimoji="1" lang="en-US" altLang="ja-JP" sz="1000" dirty="0">
              <a:latin typeface="メイリオ" panose="020B0604030504040204" pitchFamily="50" charset="-128"/>
              <a:ea typeface="メイリオ" panose="020B0604030504040204" pitchFamily="50" charset="-128"/>
            </a:endParaRPr>
          </a:p>
        </p:txBody>
      </p:sp>
      <p:sp>
        <p:nvSpPr>
          <p:cNvPr id="71" name="正方形/長方形 70">
            <a:extLst>
              <a:ext uri="{FF2B5EF4-FFF2-40B4-BE49-F238E27FC236}">
                <a16:creationId xmlns:a16="http://schemas.microsoft.com/office/drawing/2014/main" id="{E1D03446-E698-34BB-75C4-28A00D175C49}"/>
              </a:ext>
            </a:extLst>
          </p:cNvPr>
          <p:cNvSpPr/>
          <p:nvPr/>
        </p:nvSpPr>
        <p:spPr>
          <a:xfrm>
            <a:off x="711761" y="7067199"/>
            <a:ext cx="218113" cy="218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2" name="テキスト ボックス 71">
            <a:extLst>
              <a:ext uri="{FF2B5EF4-FFF2-40B4-BE49-F238E27FC236}">
                <a16:creationId xmlns:a16="http://schemas.microsoft.com/office/drawing/2014/main" id="{BA7667E3-C2A0-42C8-7450-DFFEA410D7E1}"/>
              </a:ext>
            </a:extLst>
          </p:cNvPr>
          <p:cNvSpPr txBox="1"/>
          <p:nvPr/>
        </p:nvSpPr>
        <p:spPr>
          <a:xfrm>
            <a:off x="694290" y="7037755"/>
            <a:ext cx="263214" cy="276999"/>
          </a:xfrm>
          <a:prstGeom prst="rect">
            <a:avLst/>
          </a:prstGeom>
          <a:noFill/>
        </p:spPr>
        <p:txBody>
          <a:bodyPr wrap="none" rtlCol="0">
            <a:spAutoFit/>
          </a:bodyPr>
          <a:lstStyle/>
          <a:p>
            <a:r>
              <a:rPr kumimoji="1" lang="en-US" altLang="ja-JP" sz="1200" dirty="0">
                <a:solidFill>
                  <a:schemeClr val="bg1"/>
                </a:solidFill>
              </a:rPr>
              <a:t>6</a:t>
            </a:r>
            <a:endParaRPr kumimoji="1" lang="ja-JP" altLang="en-US" sz="1200" dirty="0">
              <a:solidFill>
                <a:schemeClr val="bg1"/>
              </a:solidFill>
            </a:endParaRPr>
          </a:p>
        </p:txBody>
      </p:sp>
      <p:sp>
        <p:nvSpPr>
          <p:cNvPr id="73" name="四角形: 角を丸くする 72">
            <a:extLst>
              <a:ext uri="{FF2B5EF4-FFF2-40B4-BE49-F238E27FC236}">
                <a16:creationId xmlns:a16="http://schemas.microsoft.com/office/drawing/2014/main" id="{D6912DF5-2F57-F6D2-9B09-D6B69DDFB3AE}"/>
              </a:ext>
            </a:extLst>
          </p:cNvPr>
          <p:cNvSpPr/>
          <p:nvPr/>
        </p:nvSpPr>
        <p:spPr>
          <a:xfrm>
            <a:off x="711761" y="7556735"/>
            <a:ext cx="5525330" cy="420674"/>
          </a:xfrm>
          <a:prstGeom prst="roundRect">
            <a:avLst>
              <a:gd name="adj" fmla="val 15111"/>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701D82CE-F422-A4A1-E8B8-1934B0172129}"/>
              </a:ext>
            </a:extLst>
          </p:cNvPr>
          <p:cNvSpPr txBox="1"/>
          <p:nvPr/>
        </p:nvSpPr>
        <p:spPr>
          <a:xfrm>
            <a:off x="694290" y="7586179"/>
            <a:ext cx="4929555" cy="400110"/>
          </a:xfrm>
          <a:prstGeom prst="rect">
            <a:avLst/>
          </a:prstGeom>
          <a:noFill/>
        </p:spPr>
        <p:txBody>
          <a:bodyPr wrap="none" rtlCol="0">
            <a:spAutoFit/>
          </a:bodyPr>
          <a:lstStyle/>
          <a:p>
            <a:r>
              <a:rPr kumimoji="1" lang="ja-JP" altLang="en-US" sz="1000" dirty="0">
                <a:solidFill>
                  <a:schemeClr val="accent5"/>
                </a:solidFill>
                <a:latin typeface="メイリオ" panose="020B0604030504040204" pitchFamily="50" charset="-128"/>
                <a:ea typeface="メイリオ" panose="020B0604030504040204" pitchFamily="50" charset="-128"/>
              </a:rPr>
              <a:t>主として、レールの間にあります。</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見つからない場合、駆動輪等にブレーキ機構が組み込まれている場合があります。</a:t>
            </a:r>
          </a:p>
        </p:txBody>
      </p:sp>
    </p:spTree>
    <p:extLst>
      <p:ext uri="{BB962C8B-B14F-4D97-AF65-F5344CB8AC3E}">
        <p14:creationId xmlns:p14="http://schemas.microsoft.com/office/powerpoint/2010/main" val="1824364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97C457E-326A-7E99-0232-6139C34325EA}"/>
              </a:ext>
            </a:extLst>
          </p:cNvPr>
          <p:cNvSpPr txBox="1"/>
          <p:nvPr/>
        </p:nvSpPr>
        <p:spPr>
          <a:xfrm>
            <a:off x="894171" y="637198"/>
            <a:ext cx="5102679" cy="534762"/>
          </a:xfrm>
          <a:prstGeom prst="rect">
            <a:avLst/>
          </a:prstGeom>
          <a:noFill/>
        </p:spPr>
        <p:txBody>
          <a:bodyPr wrap="none" rtlCol="0">
            <a:spAutoFit/>
          </a:bodyPr>
          <a:lstStyle/>
          <a:p>
            <a:pPr>
              <a:lnSpc>
                <a:spcPct val="150000"/>
              </a:lnSpc>
            </a:pPr>
            <a:r>
              <a:rPr kumimoji="1" lang="ja-JP" altLang="en-US" sz="1000" dirty="0">
                <a:latin typeface="メイリオ" panose="020B0604030504040204" pitchFamily="50" charset="-128"/>
                <a:ea typeface="メイリオ" panose="020B0604030504040204" pitchFamily="50" charset="-128"/>
              </a:rPr>
              <a:t>ジェットコースターのブレーキは どのようにして しゃりょうを とめていると おもい</a:t>
            </a:r>
            <a:endParaRPr kumimoji="1" lang="en-US" altLang="ja-JP" sz="1000" dirty="0">
              <a:latin typeface="メイリオ" panose="020B0604030504040204" pitchFamily="50" charset="-128"/>
              <a:ea typeface="メイリオ" panose="020B0604030504040204" pitchFamily="50" charset="-128"/>
            </a:endParaRPr>
          </a:p>
          <a:p>
            <a:pPr>
              <a:lnSpc>
                <a:spcPct val="150000"/>
              </a:lnSpc>
            </a:pPr>
            <a:r>
              <a:rPr kumimoji="1" lang="ja-JP" altLang="en-US" sz="1000" dirty="0">
                <a:latin typeface="メイリオ" panose="020B0604030504040204" pitchFamily="50" charset="-128"/>
                <a:ea typeface="メイリオ" panose="020B0604030504040204" pitchFamily="50" charset="-128"/>
              </a:rPr>
              <a:t>ますか。</a:t>
            </a:r>
            <a:endParaRPr kumimoji="1" lang="en-US" altLang="ja-JP" sz="10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7CE5A3AB-063E-2C3E-BE96-DF441023F6C8}"/>
              </a:ext>
            </a:extLst>
          </p:cNvPr>
          <p:cNvSpPr/>
          <p:nvPr/>
        </p:nvSpPr>
        <p:spPr>
          <a:xfrm>
            <a:off x="666335" y="682424"/>
            <a:ext cx="218113" cy="218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 name="テキスト ボックス 5">
            <a:extLst>
              <a:ext uri="{FF2B5EF4-FFF2-40B4-BE49-F238E27FC236}">
                <a16:creationId xmlns:a16="http://schemas.microsoft.com/office/drawing/2014/main" id="{50A8F128-3488-5E99-0EED-5A2CFA3A9FBB}"/>
              </a:ext>
            </a:extLst>
          </p:cNvPr>
          <p:cNvSpPr txBox="1"/>
          <p:nvPr/>
        </p:nvSpPr>
        <p:spPr>
          <a:xfrm>
            <a:off x="648864" y="652980"/>
            <a:ext cx="263214" cy="276999"/>
          </a:xfrm>
          <a:prstGeom prst="rect">
            <a:avLst/>
          </a:prstGeom>
          <a:noFill/>
        </p:spPr>
        <p:txBody>
          <a:bodyPr wrap="none" rtlCol="0">
            <a:spAutoFit/>
          </a:bodyPr>
          <a:lstStyle/>
          <a:p>
            <a:r>
              <a:rPr kumimoji="1" lang="en-US" altLang="ja-JP" sz="1200" dirty="0">
                <a:solidFill>
                  <a:schemeClr val="bg1"/>
                </a:solidFill>
              </a:rPr>
              <a:t>7</a:t>
            </a:r>
            <a:endParaRPr kumimoji="1" lang="ja-JP" altLang="en-US" sz="1200" dirty="0">
              <a:solidFill>
                <a:schemeClr val="bg1"/>
              </a:solidFill>
            </a:endParaRPr>
          </a:p>
        </p:txBody>
      </p:sp>
      <p:sp>
        <p:nvSpPr>
          <p:cNvPr id="7" name="四角形: 角を丸くする 6">
            <a:extLst>
              <a:ext uri="{FF2B5EF4-FFF2-40B4-BE49-F238E27FC236}">
                <a16:creationId xmlns:a16="http://schemas.microsoft.com/office/drawing/2014/main" id="{0BD7BE9A-533B-C3F4-3ED4-D9CE3B75FDD7}"/>
              </a:ext>
            </a:extLst>
          </p:cNvPr>
          <p:cNvSpPr/>
          <p:nvPr/>
        </p:nvSpPr>
        <p:spPr>
          <a:xfrm>
            <a:off x="666335" y="1171960"/>
            <a:ext cx="5525330" cy="1185334"/>
          </a:xfrm>
          <a:prstGeom prst="roundRect">
            <a:avLst>
              <a:gd name="adj" fmla="val 7339"/>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D6FACD25-51D3-3E29-C38C-B7B2F2C94CF2}"/>
              </a:ext>
            </a:extLst>
          </p:cNvPr>
          <p:cNvSpPr txBox="1"/>
          <p:nvPr/>
        </p:nvSpPr>
        <p:spPr>
          <a:xfrm>
            <a:off x="894171" y="4117856"/>
            <a:ext cx="3092513" cy="303929"/>
          </a:xfrm>
          <a:prstGeom prst="rect">
            <a:avLst/>
          </a:prstGeom>
          <a:noFill/>
        </p:spPr>
        <p:txBody>
          <a:bodyPr wrap="none" rtlCol="0">
            <a:spAutoFit/>
          </a:bodyPr>
          <a:lstStyle/>
          <a:p>
            <a:pPr>
              <a:lnSpc>
                <a:spcPct val="150000"/>
              </a:lnSpc>
            </a:pPr>
            <a:r>
              <a:rPr kumimoji="1" lang="ja-JP" altLang="en-US" sz="1000" dirty="0">
                <a:latin typeface="メイリオ" panose="020B0604030504040204" pitchFamily="50" charset="-128"/>
                <a:ea typeface="メイリオ" panose="020B0604030504040204" pitchFamily="50" charset="-128"/>
              </a:rPr>
              <a:t>ジェットコースターの かんそうを かきましょう。</a:t>
            </a:r>
            <a:endParaRPr kumimoji="1" lang="en-US" altLang="ja-JP" sz="1000"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A16A2889-2ED5-47B5-2EC2-2B733C2CFBFF}"/>
              </a:ext>
            </a:extLst>
          </p:cNvPr>
          <p:cNvSpPr/>
          <p:nvPr/>
        </p:nvSpPr>
        <p:spPr>
          <a:xfrm>
            <a:off x="666335" y="4163082"/>
            <a:ext cx="218113" cy="218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テキスト ボックス 9">
            <a:extLst>
              <a:ext uri="{FF2B5EF4-FFF2-40B4-BE49-F238E27FC236}">
                <a16:creationId xmlns:a16="http://schemas.microsoft.com/office/drawing/2014/main" id="{EB96E9CC-477B-0258-48A1-468821BF5E5B}"/>
              </a:ext>
            </a:extLst>
          </p:cNvPr>
          <p:cNvSpPr txBox="1"/>
          <p:nvPr/>
        </p:nvSpPr>
        <p:spPr>
          <a:xfrm>
            <a:off x="648864" y="4133638"/>
            <a:ext cx="263214" cy="276999"/>
          </a:xfrm>
          <a:prstGeom prst="rect">
            <a:avLst/>
          </a:prstGeom>
          <a:noFill/>
        </p:spPr>
        <p:txBody>
          <a:bodyPr wrap="none" rtlCol="0">
            <a:spAutoFit/>
          </a:bodyPr>
          <a:lstStyle/>
          <a:p>
            <a:r>
              <a:rPr kumimoji="1" lang="en-US" altLang="ja-JP" sz="1200" dirty="0">
                <a:solidFill>
                  <a:schemeClr val="bg1"/>
                </a:solidFill>
              </a:rPr>
              <a:t>8</a:t>
            </a:r>
            <a:endParaRPr kumimoji="1" lang="ja-JP" altLang="en-US" sz="1200" dirty="0">
              <a:solidFill>
                <a:schemeClr val="bg1"/>
              </a:solidFill>
            </a:endParaRPr>
          </a:p>
        </p:txBody>
      </p:sp>
      <p:sp>
        <p:nvSpPr>
          <p:cNvPr id="11" name="四角形: 角を丸くする 10">
            <a:extLst>
              <a:ext uri="{FF2B5EF4-FFF2-40B4-BE49-F238E27FC236}">
                <a16:creationId xmlns:a16="http://schemas.microsoft.com/office/drawing/2014/main" id="{E34BBF35-30F4-1D3D-08DE-9915BE29282B}"/>
              </a:ext>
            </a:extLst>
          </p:cNvPr>
          <p:cNvSpPr/>
          <p:nvPr/>
        </p:nvSpPr>
        <p:spPr>
          <a:xfrm>
            <a:off x="666335" y="4451229"/>
            <a:ext cx="5525330" cy="676883"/>
          </a:xfrm>
          <a:prstGeom prst="roundRect">
            <a:avLst>
              <a:gd name="adj" fmla="val 17846"/>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98883F92-B305-649D-B5CF-1C30AC18F6D6}"/>
              </a:ext>
            </a:extLst>
          </p:cNvPr>
          <p:cNvSpPr txBox="1"/>
          <p:nvPr/>
        </p:nvSpPr>
        <p:spPr>
          <a:xfrm>
            <a:off x="666335" y="1187742"/>
            <a:ext cx="3390672" cy="1169551"/>
          </a:xfrm>
          <a:prstGeom prst="rect">
            <a:avLst/>
          </a:prstGeom>
          <a:noFill/>
        </p:spPr>
        <p:txBody>
          <a:bodyPr wrap="none" rtlCol="0">
            <a:spAutoFit/>
          </a:bodyPr>
          <a:lstStyle/>
          <a:p>
            <a:r>
              <a:rPr kumimoji="1" lang="ja-JP" altLang="en-US" sz="1000" dirty="0">
                <a:solidFill>
                  <a:schemeClr val="accent5"/>
                </a:solidFill>
                <a:latin typeface="メイリオ" panose="020B0604030504040204" pitchFamily="50" charset="-128"/>
                <a:ea typeface="メイリオ" panose="020B0604030504040204" pitchFamily="50" charset="-128"/>
              </a:rPr>
              <a:t>板で、車両のブレーキ板を挟み込む形式が一般的です。</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この他、</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・レールの間にあるタイヤを車両に押しつける</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・板で車両を挟み込む</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・レールの間にある板を車両に押しつける</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・モーターで動く車輪に板を押しつける</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等、様々な形が考えられます。</a:t>
            </a:r>
          </a:p>
        </p:txBody>
      </p:sp>
      <p:sp>
        <p:nvSpPr>
          <p:cNvPr id="13" name="テキスト ボックス 12">
            <a:extLst>
              <a:ext uri="{FF2B5EF4-FFF2-40B4-BE49-F238E27FC236}">
                <a16:creationId xmlns:a16="http://schemas.microsoft.com/office/drawing/2014/main" id="{4C562F49-0C75-AAF2-A47D-D7BAECAEFA28}"/>
              </a:ext>
            </a:extLst>
          </p:cNvPr>
          <p:cNvSpPr txBox="1"/>
          <p:nvPr/>
        </p:nvSpPr>
        <p:spPr>
          <a:xfrm>
            <a:off x="666335" y="4462377"/>
            <a:ext cx="5442516" cy="707886"/>
          </a:xfrm>
          <a:prstGeom prst="rect">
            <a:avLst/>
          </a:prstGeom>
          <a:noFill/>
        </p:spPr>
        <p:txBody>
          <a:bodyPr wrap="none" rtlCol="0">
            <a:spAutoFit/>
          </a:bodyPr>
          <a:lstStyle/>
          <a:p>
            <a:r>
              <a:rPr kumimoji="1" lang="ja-JP" altLang="en-US" sz="1000" dirty="0">
                <a:solidFill>
                  <a:schemeClr val="accent5"/>
                </a:solidFill>
                <a:latin typeface="メイリオ" panose="020B0604030504040204" pitchFamily="50" charset="-128"/>
                <a:ea typeface="メイリオ" panose="020B0604030504040204" pitchFamily="50" charset="-128"/>
              </a:rPr>
              <a:t>特に答えはありません。学習とともに、遊園地を楽しむ意識も大切にして頂くための設問</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です。</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事前に、乗車感に限定するなどの説明をして頂くことで、運動とエネルギーの話題へとつな</a:t>
            </a:r>
            <a:endParaRPr kumimoji="1" lang="en-US" altLang="ja-JP" sz="1000" dirty="0">
              <a:solidFill>
                <a:schemeClr val="accent5"/>
              </a:solidFill>
              <a:latin typeface="メイリオ" panose="020B0604030504040204" pitchFamily="50" charset="-128"/>
              <a:ea typeface="メイリオ" panose="020B0604030504040204" pitchFamily="50" charset="-128"/>
            </a:endParaRPr>
          </a:p>
          <a:p>
            <a:r>
              <a:rPr kumimoji="1" lang="ja-JP" altLang="en-US" sz="1000" dirty="0">
                <a:solidFill>
                  <a:schemeClr val="accent5"/>
                </a:solidFill>
                <a:latin typeface="メイリオ" panose="020B0604030504040204" pitchFamily="50" charset="-128"/>
                <a:ea typeface="メイリオ" panose="020B0604030504040204" pitchFamily="50" charset="-128"/>
              </a:rPr>
              <a:t>げるなど、学習用途でお使いいただくこともできます。</a:t>
            </a:r>
          </a:p>
        </p:txBody>
      </p:sp>
      <p:pic>
        <p:nvPicPr>
          <p:cNvPr id="15" name="図 14">
            <a:extLst>
              <a:ext uri="{FF2B5EF4-FFF2-40B4-BE49-F238E27FC236}">
                <a16:creationId xmlns:a16="http://schemas.microsoft.com/office/drawing/2014/main" id="{9B9EA3F4-052F-D724-5651-7A835E5CDFA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66335" y="2512808"/>
            <a:ext cx="2628519" cy="1138442"/>
          </a:xfrm>
          <a:prstGeom prst="rect">
            <a:avLst/>
          </a:prstGeom>
        </p:spPr>
      </p:pic>
      <p:cxnSp>
        <p:nvCxnSpPr>
          <p:cNvPr id="16" name="直線矢印コネクタ 15">
            <a:extLst>
              <a:ext uri="{FF2B5EF4-FFF2-40B4-BE49-F238E27FC236}">
                <a16:creationId xmlns:a16="http://schemas.microsoft.com/office/drawing/2014/main" id="{BE2F1150-4FF5-7B40-9004-224CB794A274}"/>
              </a:ext>
            </a:extLst>
          </p:cNvPr>
          <p:cNvCxnSpPr>
            <a:cxnSpLocks/>
          </p:cNvCxnSpPr>
          <p:nvPr/>
        </p:nvCxnSpPr>
        <p:spPr>
          <a:xfrm flipH="1" flipV="1">
            <a:off x="2072362" y="3347967"/>
            <a:ext cx="24298" cy="2603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631BB7FC-0F7F-456A-5C10-E083A77989E7}"/>
              </a:ext>
            </a:extLst>
          </p:cNvPr>
          <p:cNvSpPr txBox="1"/>
          <p:nvPr/>
        </p:nvSpPr>
        <p:spPr>
          <a:xfrm>
            <a:off x="1443065" y="3635553"/>
            <a:ext cx="1851789" cy="246221"/>
          </a:xfrm>
          <a:prstGeom prst="rect">
            <a:avLst/>
          </a:prstGeom>
          <a:noFill/>
        </p:spPr>
        <p:txBody>
          <a:bodyPr wrap="square" rtlCol="0">
            <a:spAutoFit/>
          </a:bodyPr>
          <a:lstStyle/>
          <a:p>
            <a:r>
              <a:rPr kumimoji="1" lang="ja-JP" altLang="en-US" sz="1000" dirty="0">
                <a:effectLst>
                  <a:glow rad="101600">
                    <a:schemeClr val="bg1">
                      <a:alpha val="60000"/>
                    </a:schemeClr>
                  </a:glow>
                </a:effectLst>
                <a:latin typeface="メイリオ" panose="020B0604030504040204" pitchFamily="50" charset="-128"/>
                <a:ea typeface="メイリオ" panose="020B0604030504040204" pitchFamily="50" charset="-128"/>
              </a:rPr>
              <a:t>ブレーキプレート</a:t>
            </a:r>
          </a:p>
        </p:txBody>
      </p:sp>
      <p:pic>
        <p:nvPicPr>
          <p:cNvPr id="18" name="図 17">
            <a:extLst>
              <a:ext uri="{FF2B5EF4-FFF2-40B4-BE49-F238E27FC236}">
                <a16:creationId xmlns:a16="http://schemas.microsoft.com/office/drawing/2014/main" id="{84734492-5EEF-8425-1D0F-AB574D24F9E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02687" y="2599275"/>
            <a:ext cx="2706449" cy="986649"/>
          </a:xfrm>
          <a:prstGeom prst="rect">
            <a:avLst/>
          </a:prstGeom>
        </p:spPr>
      </p:pic>
      <p:cxnSp>
        <p:nvCxnSpPr>
          <p:cNvPr id="19" name="直線矢印コネクタ 18">
            <a:extLst>
              <a:ext uri="{FF2B5EF4-FFF2-40B4-BE49-F238E27FC236}">
                <a16:creationId xmlns:a16="http://schemas.microsoft.com/office/drawing/2014/main" id="{5068EF50-831A-382A-845D-163864BED7D7}"/>
              </a:ext>
            </a:extLst>
          </p:cNvPr>
          <p:cNvCxnSpPr>
            <a:cxnSpLocks/>
          </p:cNvCxnSpPr>
          <p:nvPr/>
        </p:nvCxnSpPr>
        <p:spPr>
          <a:xfrm flipH="1" flipV="1">
            <a:off x="4676583" y="3220751"/>
            <a:ext cx="24298" cy="2603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5792413B-44A2-0558-B0A5-30CDE00658C0}"/>
              </a:ext>
            </a:extLst>
          </p:cNvPr>
          <p:cNvSpPr txBox="1"/>
          <p:nvPr/>
        </p:nvSpPr>
        <p:spPr>
          <a:xfrm>
            <a:off x="4339876" y="3410402"/>
            <a:ext cx="1851789" cy="246221"/>
          </a:xfrm>
          <a:prstGeom prst="rect">
            <a:avLst/>
          </a:prstGeom>
          <a:noFill/>
        </p:spPr>
        <p:txBody>
          <a:bodyPr wrap="square" rtlCol="0">
            <a:spAutoFit/>
          </a:bodyPr>
          <a:lstStyle/>
          <a:p>
            <a:r>
              <a:rPr kumimoji="1" lang="ja-JP" altLang="en-US" sz="1000" dirty="0">
                <a:effectLst>
                  <a:glow rad="101600">
                    <a:schemeClr val="bg1">
                      <a:alpha val="60000"/>
                    </a:schemeClr>
                  </a:glow>
                </a:effectLst>
                <a:latin typeface="メイリオ" panose="020B0604030504040204" pitchFamily="50" charset="-128"/>
                <a:ea typeface="メイリオ" panose="020B0604030504040204" pitchFamily="50" charset="-128"/>
              </a:rPr>
              <a:t>ブレーキ</a:t>
            </a:r>
          </a:p>
        </p:txBody>
      </p:sp>
    </p:spTree>
    <p:extLst>
      <p:ext uri="{BB962C8B-B14F-4D97-AF65-F5344CB8AC3E}">
        <p14:creationId xmlns:p14="http://schemas.microsoft.com/office/powerpoint/2010/main" val="173837385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1564</TotalTime>
  <Words>1257</Words>
  <Application>Microsoft Office PowerPoint</Application>
  <PresentationFormat>A4 210 x 297 mm</PresentationFormat>
  <Paragraphs>129</Paragraphs>
  <Slides>6</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6</vt:i4>
      </vt:variant>
    </vt:vector>
  </HeadingPairs>
  <TitlesOfParts>
    <vt:vector size="12" baseType="lpstr">
      <vt:lpstr>Meiryo UI</vt:lpstr>
      <vt:lpstr>メイリオ</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Yu Shioji</dc:creator>
  <cp:lastModifiedBy>Yu Shioji</cp:lastModifiedBy>
  <cp:revision>5</cp:revision>
  <dcterms:created xsi:type="dcterms:W3CDTF">2025-07-05T23:01:26Z</dcterms:created>
  <dcterms:modified xsi:type="dcterms:W3CDTF">2025-07-21T10:28:01Z</dcterms:modified>
</cp:coreProperties>
</file>